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5"/>
  </p:sldMasterIdLst>
  <p:notesMasterIdLst>
    <p:notesMasterId r:id="rId61"/>
  </p:notesMasterIdLst>
  <p:handoutMasterIdLst>
    <p:handoutMasterId r:id="rId62"/>
  </p:handoutMasterIdLst>
  <p:sldIdLst>
    <p:sldId id="259" r:id="rId6"/>
    <p:sldId id="261" r:id="rId7"/>
    <p:sldId id="262" r:id="rId8"/>
    <p:sldId id="312" r:id="rId9"/>
    <p:sldId id="357" r:id="rId10"/>
    <p:sldId id="313" r:id="rId11"/>
    <p:sldId id="314" r:id="rId12"/>
    <p:sldId id="315" r:id="rId13"/>
    <p:sldId id="316" r:id="rId14"/>
    <p:sldId id="317" r:id="rId15"/>
    <p:sldId id="304" r:id="rId16"/>
    <p:sldId id="318" r:id="rId17"/>
    <p:sldId id="305" r:id="rId18"/>
    <p:sldId id="306" r:id="rId19"/>
    <p:sldId id="307" r:id="rId20"/>
    <p:sldId id="308" r:id="rId21"/>
    <p:sldId id="309" r:id="rId22"/>
    <p:sldId id="294" r:id="rId23"/>
    <p:sldId id="311" r:id="rId24"/>
    <p:sldId id="319" r:id="rId25"/>
    <p:sldId id="326" r:id="rId26"/>
    <p:sldId id="327" r:id="rId27"/>
    <p:sldId id="328" r:id="rId28"/>
    <p:sldId id="335" r:id="rId29"/>
    <p:sldId id="336" r:id="rId30"/>
    <p:sldId id="337" r:id="rId31"/>
    <p:sldId id="338" r:id="rId32"/>
    <p:sldId id="339" r:id="rId33"/>
    <p:sldId id="340" r:id="rId34"/>
    <p:sldId id="333" r:id="rId35"/>
    <p:sldId id="329" r:id="rId36"/>
    <p:sldId id="330" r:id="rId37"/>
    <p:sldId id="331" r:id="rId38"/>
    <p:sldId id="342" r:id="rId39"/>
    <p:sldId id="343" r:id="rId40"/>
    <p:sldId id="344" r:id="rId41"/>
    <p:sldId id="345" r:id="rId42"/>
    <p:sldId id="364" r:id="rId43"/>
    <p:sldId id="348" r:id="rId44"/>
    <p:sldId id="349" r:id="rId45"/>
    <p:sldId id="365" r:id="rId46"/>
    <p:sldId id="358" r:id="rId47"/>
    <p:sldId id="368" r:id="rId48"/>
    <p:sldId id="359" r:id="rId49"/>
    <p:sldId id="366" r:id="rId50"/>
    <p:sldId id="367" r:id="rId51"/>
    <p:sldId id="361" r:id="rId52"/>
    <p:sldId id="363" r:id="rId53"/>
    <p:sldId id="356" r:id="rId54"/>
    <p:sldId id="360" r:id="rId55"/>
    <p:sldId id="354" r:id="rId56"/>
    <p:sldId id="362" r:id="rId57"/>
    <p:sldId id="352" r:id="rId58"/>
    <p:sldId id="297" r:id="rId59"/>
    <p:sldId id="295" r:id="rId60"/>
  </p:sldIdLst>
  <p:sldSz cx="9601200" cy="7315200"/>
  <p:notesSz cx="7010400" cy="92964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33"/>
    <a:srgbClr val="9CAFC6"/>
    <a:srgbClr val="C4D270"/>
    <a:srgbClr val="A3A151"/>
    <a:srgbClr val="DDDDDD"/>
    <a:srgbClr val="003399"/>
    <a:srgbClr val="CCEC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398" autoAdjust="0"/>
    <p:restoredTop sz="41053" autoAdjust="0"/>
  </p:normalViewPr>
  <p:slideViewPr>
    <p:cSldViewPr snapToGrid="0">
      <p:cViewPr varScale="1">
        <p:scale>
          <a:sx n="38" d="100"/>
          <a:sy n="38" d="100"/>
        </p:scale>
        <p:origin x="-2850" y="-102"/>
      </p:cViewPr>
      <p:guideLst>
        <p:guide orient="horz" pos="2304"/>
        <p:guide pos="2919"/>
      </p:guideLst>
    </p:cSldViewPr>
  </p:slideViewPr>
  <p:notesTextViewPr>
    <p:cViewPr>
      <p:scale>
        <a:sx n="100" d="100"/>
        <a:sy n="100" d="100"/>
      </p:scale>
      <p:origin x="0" y="2304"/>
    </p:cViewPr>
  </p:notesTextViewPr>
  <p:sorterViewPr>
    <p:cViewPr>
      <p:scale>
        <a:sx n="66" d="100"/>
        <a:sy n="66" d="100"/>
      </p:scale>
      <p:origin x="0" y="0"/>
    </p:cViewPr>
  </p:sorterViewPr>
  <p:notesViewPr>
    <p:cSldViewPr snapToGrid="0">
      <p:cViewPr varScale="1">
        <p:scale>
          <a:sx n="96" d="100"/>
          <a:sy n="96" d="100"/>
        </p:scale>
        <p:origin x="-588"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1.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l" defTabSz="931863">
              <a:defRPr sz="1200"/>
            </a:lvl1pPr>
          </a:lstStyle>
          <a:p>
            <a:pPr>
              <a:defRPr/>
            </a:pPr>
            <a:endParaRPr lang="en-US"/>
          </a:p>
        </p:txBody>
      </p:sp>
      <p:sp>
        <p:nvSpPr>
          <p:cNvPr id="184323"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a:p>
        </p:txBody>
      </p:sp>
      <p:sp>
        <p:nvSpPr>
          <p:cNvPr id="184324"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l" defTabSz="931863">
              <a:defRPr sz="1200"/>
            </a:lvl1pPr>
          </a:lstStyle>
          <a:p>
            <a:pPr>
              <a:defRPr/>
            </a:pPr>
            <a:endParaRPr lang="en-US"/>
          </a:p>
        </p:txBody>
      </p:sp>
      <p:sp>
        <p:nvSpPr>
          <p:cNvPr id="184325" name="Rectangle 5"/>
          <p:cNvSpPr>
            <a:spLocks noGrp="1" noChangeArrowheads="1"/>
          </p:cNvSpPr>
          <p:nvPr>
            <p:ph type="sldNum" sz="quarter" idx="3"/>
          </p:nvPr>
        </p:nvSpPr>
        <p:spPr bwMode="auto">
          <a:xfrm>
            <a:off x="3970338"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fld id="{F9664CAC-B6A8-4CF1-BC8F-EDE66113BFC3}" type="slidenum">
              <a:rPr lang="en-US"/>
              <a:pPr>
                <a:defRPr/>
              </a:pPr>
              <a:t>‹#›</a:t>
            </a:fld>
            <a:endParaRPr lang="en-US"/>
          </a:p>
        </p:txBody>
      </p:sp>
    </p:spTree>
    <p:extLst>
      <p:ext uri="{BB962C8B-B14F-4D97-AF65-F5344CB8AC3E}">
        <p14:creationId xmlns:p14="http://schemas.microsoft.com/office/powerpoint/2010/main" val="379171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pPr>
              <a:defRPr/>
            </a:pPr>
            <a:fld id="{519A8AA2-1969-4296-A068-C5F6397455A5}" type="datetimeFigureOut">
              <a:rPr lang="en-US"/>
              <a:pPr>
                <a:defRPr/>
              </a:pPr>
              <a:t>7/10/2012</a:t>
            </a:fld>
            <a:endParaRPr lang="en-US"/>
          </a:p>
        </p:txBody>
      </p:sp>
      <p:sp>
        <p:nvSpPr>
          <p:cNvPr id="4" name="Slide Image Placeholder 3"/>
          <p:cNvSpPr>
            <a:spLocks noGrp="1" noRot="1" noChangeAspect="1"/>
          </p:cNvSpPr>
          <p:nvPr>
            <p:ph type="sldImg" idx="2"/>
          </p:nvPr>
        </p:nvSpPr>
        <p:spPr>
          <a:xfrm>
            <a:off x="1217613" y="696913"/>
            <a:ext cx="4575175" cy="348615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pPr>
              <a:defRPr/>
            </a:pPr>
            <a:fld id="{435EF03A-B859-44C7-8AC3-14880B2FE4AF}" type="slidenum">
              <a:rPr lang="en-US"/>
              <a:pPr>
                <a:defRPr/>
              </a:pPr>
              <a:t>‹#›</a:t>
            </a:fld>
            <a:endParaRPr lang="en-US"/>
          </a:p>
        </p:txBody>
      </p:sp>
    </p:spTree>
    <p:extLst>
      <p:ext uri="{BB962C8B-B14F-4D97-AF65-F5344CB8AC3E}">
        <p14:creationId xmlns:p14="http://schemas.microsoft.com/office/powerpoint/2010/main" val="24681923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5EF03A-B859-44C7-8AC3-14880B2FE4AF}" type="slidenum">
              <a:rPr lang="en-US" smtClean="0"/>
              <a:pPr>
                <a:defRPr/>
              </a:pPr>
              <a:t>1</a:t>
            </a:fld>
            <a:endParaRPr lang="en-US"/>
          </a:p>
        </p:txBody>
      </p:sp>
    </p:spTree>
    <p:extLst>
      <p:ext uri="{BB962C8B-B14F-4D97-AF65-F5344CB8AC3E}">
        <p14:creationId xmlns:p14="http://schemas.microsoft.com/office/powerpoint/2010/main" val="4071921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You need a way to alleviate the pain and hassle that comes with unmanageable overly complex poorly architected code</a:t>
            </a:r>
          </a:p>
          <a:p>
            <a:endParaRPr lang="en-US" sz="1200" dirty="0" smtClean="0"/>
          </a:p>
          <a:p>
            <a:r>
              <a:rPr lang="en-US" sz="1200" dirty="0" smtClean="0"/>
              <a:t>More importantly you need a methodology or set of practices that encourages writing better, cleaner, and more concise code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10</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400" dirty="0" smtClean="0"/>
              <a:t>These types of testing are all VERY important</a:t>
            </a:r>
          </a:p>
          <a:p>
            <a:endParaRPr lang="en-US" sz="2400" dirty="0" smtClean="0"/>
          </a:p>
          <a:p>
            <a:r>
              <a:rPr lang="en-US" sz="2400" dirty="0" smtClean="0"/>
              <a:t>And implementing TDD does not reduce or remove the need for these types of </a:t>
            </a:r>
          </a:p>
          <a:p>
            <a:r>
              <a:rPr lang="en-US" sz="2400" dirty="0" smtClean="0"/>
              <a:t>testing</a:t>
            </a:r>
          </a:p>
          <a:p>
            <a:endParaRPr lang="en-US" sz="2400" dirty="0" smtClean="0"/>
          </a:p>
          <a:p>
            <a:r>
              <a:rPr lang="en-US" sz="2400" dirty="0" smtClean="0"/>
              <a:t>What it does is significantly reduce the time spent in these testing cycles by </a:t>
            </a:r>
          </a:p>
          <a:p>
            <a:pPr lvl="1"/>
            <a:r>
              <a:rPr lang="en-US" sz="2100" dirty="0" smtClean="0"/>
              <a:t>Reducing the number of bugs</a:t>
            </a:r>
          </a:p>
          <a:p>
            <a:pPr lvl="1"/>
            <a:r>
              <a:rPr lang="en-US" sz="2100" dirty="0" smtClean="0"/>
              <a:t>Reducing the time needed to resolve bugs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11</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2 or more interconnected pieces of a software system</a:t>
            </a:r>
          </a:p>
          <a:p>
            <a:pPr lvl="0"/>
            <a:endParaRPr lang="en-US" sz="2000" dirty="0" smtClean="0"/>
          </a:p>
          <a:p>
            <a:pPr lvl="0"/>
            <a:r>
              <a:rPr lang="en-US" sz="2000" dirty="0" smtClean="0"/>
              <a:t>Necessary evil…but once everything has been unit tested</a:t>
            </a:r>
          </a:p>
          <a:p>
            <a:pPr lvl="0"/>
            <a:endParaRPr lang="en-US" sz="2000" dirty="0" smtClean="0"/>
          </a:p>
          <a:p>
            <a:pPr lvl="0"/>
            <a:r>
              <a:rPr lang="en-US" sz="2000" dirty="0" smtClean="0"/>
              <a:t>Can have external dependencies (DB, Services, File System, Hardware, etc.)</a:t>
            </a:r>
          </a:p>
          <a:p>
            <a:pPr lvl="0"/>
            <a:endParaRPr lang="en-US" sz="2000" dirty="0" smtClean="0"/>
          </a:p>
          <a:p>
            <a:pPr lvl="0"/>
            <a:r>
              <a:rPr lang="en-US" sz="2000" dirty="0" smtClean="0"/>
              <a:t>Typically run longer than unit tests</a:t>
            </a:r>
          </a:p>
          <a:p>
            <a:pPr lvl="0"/>
            <a:endParaRPr lang="en-US" sz="2000" dirty="0" smtClean="0"/>
          </a:p>
          <a:p>
            <a:pPr lvl="0"/>
            <a:r>
              <a:rPr lang="en-US" sz="2000" dirty="0" smtClean="0"/>
              <a:t>Often require setup of resources</a:t>
            </a:r>
          </a:p>
          <a:p>
            <a:pPr lvl="0"/>
            <a:endParaRPr lang="en-US" sz="2000" dirty="0" smtClean="0"/>
          </a:p>
          <a:p>
            <a:pPr lvl="0"/>
            <a:r>
              <a:rPr lang="en-US" sz="2000" dirty="0" smtClean="0"/>
              <a:t>Harder to automate</a:t>
            </a:r>
          </a:p>
          <a:p>
            <a:pPr lvl="0"/>
            <a:endParaRPr lang="en-US" sz="2000" dirty="0" smtClean="0"/>
          </a:p>
          <a:p>
            <a:pPr lvl="0"/>
            <a:r>
              <a:rPr lang="en-US" sz="2000" dirty="0" smtClean="0"/>
              <a:t>For all those reasons they are run less often</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12</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the entire software system after applying changes to ensure they did not affect other parts of the system</a:t>
            </a:r>
          </a:p>
          <a:p>
            <a:pPr lvl="0"/>
            <a:endParaRPr lang="en-US" sz="2000" dirty="0" smtClean="0"/>
          </a:p>
          <a:p>
            <a:pPr lvl="0"/>
            <a:r>
              <a:rPr lang="en-US" sz="2000" dirty="0" smtClean="0"/>
              <a:t>Complete end – to – end system test</a:t>
            </a:r>
          </a:p>
          <a:p>
            <a:pPr lvl="0"/>
            <a:endParaRPr lang="en-US" sz="2000" dirty="0" smtClean="0"/>
          </a:p>
          <a:p>
            <a:pPr lvl="0"/>
            <a:r>
              <a:rPr lang="en-US" sz="2000" dirty="0" smtClean="0"/>
              <a:t>Usually manual</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13</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to make sure system does what the users expect it to do</a:t>
            </a:r>
          </a:p>
          <a:p>
            <a:pPr lvl="0"/>
            <a:endParaRPr lang="en-US" sz="2000" dirty="0" smtClean="0"/>
          </a:p>
          <a:p>
            <a:pPr lvl="0"/>
            <a:r>
              <a:rPr lang="en-US" sz="2000" dirty="0" smtClean="0"/>
              <a:t>Lots of users in a room doing whatever it is they do</a:t>
            </a:r>
          </a:p>
          <a:p>
            <a:pPr lvl="0"/>
            <a:endParaRPr lang="en-US" sz="2000" dirty="0" smtClean="0"/>
          </a:p>
          <a:p>
            <a:pPr lvl="0"/>
            <a:r>
              <a:rPr lang="en-US" sz="2000" dirty="0" smtClean="0"/>
              <a:t>Manual</a:t>
            </a:r>
          </a:p>
          <a:p>
            <a:pPr lvl="0"/>
            <a:endParaRPr lang="en-US" sz="2000" dirty="0" smtClean="0"/>
          </a:p>
          <a:p>
            <a:pPr lvl="0"/>
            <a:r>
              <a:rPr lang="en-US" sz="2000" dirty="0" smtClean="0"/>
              <a:t>Time consuming</a:t>
            </a:r>
          </a:p>
          <a:p>
            <a:pPr lvl="0"/>
            <a:endParaRPr lang="en-US" sz="2000" dirty="0" smtClean="0"/>
          </a:p>
          <a:p>
            <a:pPr lvl="0"/>
            <a:r>
              <a:rPr lang="en-US" sz="2000" dirty="0" smtClean="0"/>
              <a:t>Stressful for you and the users</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14</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to ensure the system meets the performance requirements defined in the SLA.</a:t>
            </a:r>
          </a:p>
          <a:p>
            <a:pPr lvl="0"/>
            <a:endParaRPr lang="en-US" sz="2000" dirty="0" smtClean="0"/>
          </a:p>
          <a:p>
            <a:pPr lvl="0"/>
            <a:r>
              <a:rPr lang="en-US" sz="2000" dirty="0" smtClean="0"/>
              <a:t>Test runs are automated but script creation is manual and time consuming</a:t>
            </a:r>
          </a:p>
          <a:p>
            <a:pPr lvl="0"/>
            <a:endParaRPr lang="en-US" sz="2000" dirty="0" smtClean="0"/>
          </a:p>
          <a:p>
            <a:pPr lvl="0"/>
            <a:r>
              <a:rPr lang="en-US" sz="2000" dirty="0" smtClean="0"/>
              <a:t>Requires separate data for performing tests</a:t>
            </a:r>
          </a:p>
          <a:p>
            <a:pPr lvl="0"/>
            <a:endParaRPr lang="en-US" sz="2000" dirty="0" smtClean="0"/>
          </a:p>
          <a:p>
            <a:pPr lvl="0"/>
            <a:r>
              <a:rPr lang="en-US" sz="2000" dirty="0" smtClean="0"/>
              <a:t>Tooling is expensive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15</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how the system behaves under load</a:t>
            </a:r>
          </a:p>
          <a:p>
            <a:pPr lvl="0"/>
            <a:endParaRPr lang="en-US" sz="2000" dirty="0" smtClean="0"/>
          </a:p>
          <a:p>
            <a:pPr lvl="0"/>
            <a:r>
              <a:rPr lang="en-US" sz="2000" dirty="0" smtClean="0"/>
              <a:t>Automated</a:t>
            </a:r>
          </a:p>
          <a:p>
            <a:pPr lvl="0"/>
            <a:endParaRPr lang="en-US" sz="2000" dirty="0" smtClean="0"/>
          </a:p>
          <a:p>
            <a:pPr lvl="0"/>
            <a:r>
              <a:rPr lang="en-US" sz="2000" dirty="0" smtClean="0"/>
              <a:t>Tooling is expensive</a:t>
            </a:r>
          </a:p>
          <a:p>
            <a:pPr lvl="0"/>
            <a:endParaRPr lang="en-US" sz="2000" dirty="0" smtClean="0"/>
          </a:p>
          <a:p>
            <a:pPr lvl="0"/>
            <a:r>
              <a:rPr lang="en-US" sz="2000" dirty="0" smtClean="0"/>
              <a:t>Setup is time consuming</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16</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the system fails and verifying how the system responds is acceptable</a:t>
            </a:r>
          </a:p>
          <a:p>
            <a:pPr lvl="0"/>
            <a:endParaRPr lang="en-US" sz="2000" dirty="0" smtClean="0"/>
          </a:p>
          <a:p>
            <a:pPr lvl="0"/>
            <a:r>
              <a:rPr lang="en-US" sz="2000" dirty="0" smtClean="0"/>
              <a:t>Requires effort to get the system to fail</a:t>
            </a:r>
          </a:p>
          <a:p>
            <a:pPr lvl="0"/>
            <a:endParaRPr lang="en-US" sz="2000" dirty="0" smtClean="0"/>
          </a:p>
          <a:p>
            <a:pPr lvl="0"/>
            <a:r>
              <a:rPr lang="en-US" sz="2000" dirty="0" smtClean="0"/>
              <a:t>Typically for verifying error messages and data state are valid during failures</a:t>
            </a:r>
          </a:p>
          <a:p>
            <a:pPr lvl="0"/>
            <a:endParaRPr lang="en-US" sz="2000" dirty="0" smtClean="0"/>
          </a:p>
          <a:p>
            <a:pPr lvl="0"/>
            <a:r>
              <a:rPr lang="en-US" sz="2000" dirty="0" smtClean="0"/>
              <a:t>Automated to make system fail, but requires manual verification</a:t>
            </a:r>
          </a:p>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17</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300" b="1" dirty="0" smtClean="0"/>
              <a:t>Test-driven development</a:t>
            </a:r>
            <a:r>
              <a:rPr lang="en-US" sz="2300" dirty="0" smtClean="0"/>
              <a:t> (</a:t>
            </a:r>
            <a:r>
              <a:rPr lang="en-US" sz="2300" b="1" dirty="0" smtClean="0"/>
              <a:t>TDD</a:t>
            </a:r>
            <a:r>
              <a:rPr lang="en-US" sz="2300" dirty="0" smtClean="0"/>
              <a:t>) is a software development process that relies on the repetition of a very short development cycle: first the developer writes a failing automated test case that defines a desired improvement or new function, then produces code to pass that test and finally refactors the new code to acceptable standards.</a:t>
            </a:r>
          </a:p>
          <a:p>
            <a:pPr lvl="1"/>
            <a:r>
              <a:rPr lang="en-US" sz="2000" dirty="0" smtClean="0"/>
              <a:t>Often referred to Test-First Development</a:t>
            </a:r>
          </a:p>
          <a:p>
            <a:pPr lvl="1"/>
            <a:r>
              <a:rPr lang="en-US" sz="2000" dirty="0" smtClean="0"/>
              <a:t>Process of writing tests before writing code</a:t>
            </a:r>
          </a:p>
          <a:p>
            <a:pPr marL="482600" lvl="1" indent="0">
              <a:buNone/>
            </a:pPr>
            <a:endParaRPr lang="en-US" sz="2000" dirty="0" smtClean="0"/>
          </a:p>
          <a:p>
            <a:r>
              <a:rPr lang="en-US" sz="2000" b="1" dirty="0" smtClean="0"/>
              <a:t>Kent Beck</a:t>
            </a:r>
            <a:r>
              <a:rPr lang="en-US" sz="2000" dirty="0" smtClean="0"/>
              <a:t>, is credited with having developed or 'rediscovered' the technique</a:t>
            </a:r>
            <a:endParaRPr lang="en-US" sz="2000" dirty="0" smtClean="0">
              <a:sym typeface="Wingdings" pitchFamily="2" charset="2"/>
            </a:endParaRP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18</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z="1200" dirty="0" smtClean="0"/>
              <a:t>The act </a:t>
            </a:r>
            <a:r>
              <a:rPr lang="en-US" sz="1200" smtClean="0"/>
              <a:t>of testing </a:t>
            </a:r>
            <a:r>
              <a:rPr lang="en-US" sz="1200" dirty="0" smtClean="0"/>
              <a:t>piece of code, usually a method, that tests a very small piece of functionality by invoking it and verifying assumptions</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19</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a:buFontTx/>
              <a:buChar char="-"/>
            </a:pPr>
            <a:r>
              <a:rPr lang="en-US" sz="2000" dirty="0" smtClean="0"/>
              <a:t>So what are the characteristics of a good unit test</a:t>
            </a:r>
          </a:p>
          <a:p>
            <a:pPr>
              <a:buFontTx/>
              <a:buChar char="-"/>
            </a:pPr>
            <a:endParaRPr lang="en-US" sz="2000" dirty="0" smtClean="0"/>
          </a:p>
          <a:p>
            <a:pPr>
              <a:buFontTx/>
              <a:buChar char="-"/>
            </a:pPr>
            <a:r>
              <a:rPr lang="en-US" sz="2000" dirty="0" smtClean="0"/>
              <a:t>It is very easy to write bad unit tests</a:t>
            </a:r>
          </a:p>
          <a:p>
            <a:pPr>
              <a:buFontTx/>
              <a:buChar char="-"/>
            </a:pPr>
            <a:endParaRPr lang="en-US" sz="2000" dirty="0" smtClean="0"/>
          </a:p>
          <a:p>
            <a:pPr>
              <a:buFontTx/>
              <a:buChar char="-"/>
            </a:pPr>
            <a:r>
              <a:rPr lang="en-US" sz="2000" dirty="0" smtClean="0"/>
              <a:t>Bad unit tests are worse than no unit tests</a:t>
            </a:r>
          </a:p>
          <a:p>
            <a:pPr lvl="1">
              <a:buFontTx/>
              <a:buChar char="-"/>
            </a:pPr>
            <a:r>
              <a:rPr lang="en-US" sz="2000" dirty="0" smtClean="0"/>
              <a:t>They provide a false sense of security</a:t>
            </a:r>
          </a:p>
          <a:p>
            <a:pPr lvl="1">
              <a:buFontTx/>
              <a:buChar char="-"/>
            </a:pPr>
            <a:r>
              <a:rPr lang="en-US" sz="2000" dirty="0" smtClean="0"/>
              <a:t>They provide false system documentation</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20</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21</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800" dirty="0" smtClean="0"/>
              <a:t>Red</a:t>
            </a:r>
          </a:p>
          <a:p>
            <a:pPr lvl="1"/>
            <a:r>
              <a:rPr lang="en-US" sz="2500" dirty="0" smtClean="0"/>
              <a:t>Write a failing test</a:t>
            </a:r>
          </a:p>
          <a:p>
            <a:r>
              <a:rPr lang="en-US" sz="2800" dirty="0" smtClean="0"/>
              <a:t>Green </a:t>
            </a:r>
          </a:p>
          <a:p>
            <a:pPr lvl="1"/>
            <a:r>
              <a:rPr lang="en-US" sz="2500" dirty="0" smtClean="0"/>
              <a:t>Write just enough code to get the test to pass</a:t>
            </a:r>
          </a:p>
          <a:p>
            <a:r>
              <a:rPr lang="en-US" sz="2800" dirty="0" smtClean="0"/>
              <a:t>Refactor</a:t>
            </a:r>
          </a:p>
          <a:p>
            <a:pPr lvl="1"/>
            <a:r>
              <a:rPr lang="en-US" sz="2500" dirty="0" smtClean="0"/>
              <a:t>Clean up the code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22</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800" dirty="0" smtClean="0"/>
              <a:t>Arrange</a:t>
            </a:r>
          </a:p>
          <a:p>
            <a:pPr lvl="1"/>
            <a:r>
              <a:rPr lang="en-US" sz="2400" dirty="0" smtClean="0"/>
              <a:t>Set up mocks/stubs/fakes</a:t>
            </a:r>
          </a:p>
          <a:p>
            <a:pPr lvl="1"/>
            <a:r>
              <a:rPr lang="en-US" sz="2400" dirty="0" smtClean="0"/>
              <a:t>Instantiate class under test</a:t>
            </a:r>
          </a:p>
          <a:p>
            <a:pPr marL="482600" lvl="1" indent="0">
              <a:buNone/>
            </a:pPr>
            <a:endParaRPr lang="en-US" sz="2400" dirty="0" smtClean="0"/>
          </a:p>
          <a:p>
            <a:r>
              <a:rPr lang="en-US" sz="2800" dirty="0" smtClean="0"/>
              <a:t>Act</a:t>
            </a:r>
          </a:p>
          <a:p>
            <a:pPr lvl="1"/>
            <a:r>
              <a:rPr lang="en-US" sz="2400" dirty="0" smtClean="0"/>
              <a:t>Call the method being tested</a:t>
            </a:r>
          </a:p>
          <a:p>
            <a:pPr marL="482600" lvl="1" indent="0">
              <a:buNone/>
            </a:pPr>
            <a:endParaRPr lang="en-US" sz="2400" dirty="0" smtClean="0"/>
          </a:p>
          <a:p>
            <a:r>
              <a:rPr lang="en-US" sz="2800" dirty="0" smtClean="0"/>
              <a:t>Assert</a:t>
            </a:r>
          </a:p>
          <a:p>
            <a:pPr lvl="1"/>
            <a:r>
              <a:rPr lang="en-US" sz="2400" dirty="0" smtClean="0"/>
              <a:t>Validate expected outcomes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23</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800" dirty="0" smtClean="0"/>
              <a:t>Collection of best-practice object-oriented design principles</a:t>
            </a:r>
          </a:p>
          <a:p>
            <a:pPr lvl="0"/>
            <a:endParaRPr lang="en-US" sz="2800" dirty="0" smtClean="0"/>
          </a:p>
          <a:p>
            <a:pPr lvl="0"/>
            <a:r>
              <a:rPr lang="en-US" sz="2800" dirty="0" smtClean="0"/>
              <a:t>Uncle Bob</a:t>
            </a:r>
            <a:endParaRPr lang="en-US" sz="28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24</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Should never be more than one reason for a class to change</a:t>
            </a:r>
          </a:p>
          <a:p>
            <a:pPr marL="285750" lvl="0" indent="-285750" algn="l">
              <a:buFont typeface="Arial" pitchFamily="34" charset="0"/>
              <a:buChar char="•"/>
            </a:pPr>
            <a:r>
              <a:rPr lang="en-US" dirty="0" smtClean="0"/>
              <a:t>A class should have one and only one responsibility</a:t>
            </a:r>
          </a:p>
          <a:p>
            <a:pPr marL="285750" lvl="0" indent="-285750" algn="l">
              <a:buFont typeface="Arial" pitchFamily="34" charset="0"/>
              <a:buChar char="•"/>
            </a:pPr>
            <a:r>
              <a:rPr lang="en-US" dirty="0" smtClean="0"/>
              <a:t>A method should have one and only responsibility</a:t>
            </a:r>
          </a:p>
          <a:p>
            <a:pPr marL="285750" lvl="0" indent="-285750" algn="l">
              <a:buFont typeface="Arial" pitchFamily="34" charset="0"/>
              <a:buChar char="•"/>
            </a:pPr>
            <a:r>
              <a:rPr lang="en-US" dirty="0" smtClean="0"/>
              <a:t>“And” in method names</a:t>
            </a:r>
          </a:p>
          <a:p>
            <a:pPr marL="285750" lvl="0" indent="-285750" algn="l">
              <a:buFont typeface="Arial" pitchFamily="34" charset="0"/>
              <a:buChar char="•"/>
            </a:pPr>
            <a:r>
              <a:rPr lang="en-US" dirty="0" smtClean="0"/>
              <a:t>Long methods</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25</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Classes should be open to extension and closed to modifications</a:t>
            </a:r>
          </a:p>
          <a:p>
            <a:pPr marL="285750" lvl="0" indent="-285750" algn="l">
              <a:buFont typeface="Arial" pitchFamily="34" charset="0"/>
              <a:buChar char="•"/>
            </a:pPr>
            <a:r>
              <a:rPr lang="en-US" dirty="0" smtClean="0"/>
              <a:t>Public signatures are contracts – Don’t break them!</a:t>
            </a:r>
          </a:p>
          <a:p>
            <a:pPr marL="285750" lvl="0" indent="-285750" algn="l">
              <a:buFont typeface="Arial" pitchFamily="34" charset="0"/>
              <a:buChar char="•"/>
            </a:pPr>
            <a:r>
              <a:rPr lang="en-US" dirty="0" smtClean="0"/>
              <a:t>Sealed classes are bad!</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26</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References to base classes must be able to use derived classes without knowing it.</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27</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Interfaces should be fine grained</a:t>
            </a:r>
          </a:p>
          <a:p>
            <a:pPr marL="285750" lvl="0" indent="-285750" algn="l">
              <a:buFont typeface="Arial" pitchFamily="34" charset="0"/>
              <a:buChar char="•"/>
            </a:pPr>
            <a:r>
              <a:rPr lang="en-US" dirty="0" smtClean="0"/>
              <a:t>Interfaces should be client specific</a:t>
            </a:r>
          </a:p>
          <a:p>
            <a:pPr marL="285750" lvl="0" indent="-285750" algn="l">
              <a:buFont typeface="Arial" pitchFamily="34" charset="0"/>
              <a:buChar char="•"/>
            </a:pPr>
            <a:r>
              <a:rPr lang="en-US" dirty="0" smtClean="0"/>
              <a:t>Don’t agree with fine grain</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28</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Program to Interfaces not Concrete implementations</a:t>
            </a:r>
          </a:p>
          <a:p>
            <a:pPr marL="285750" lvl="0" indent="-285750" algn="l">
              <a:buFont typeface="Arial" pitchFamily="34" charset="0"/>
              <a:buChar char="•"/>
            </a:pPr>
            <a:r>
              <a:rPr lang="en-US" dirty="0" smtClean="0"/>
              <a:t>So when ‘</a:t>
            </a:r>
            <a:r>
              <a:rPr lang="en-US" dirty="0" err="1" smtClean="0"/>
              <a:t>newing</a:t>
            </a:r>
            <a:r>
              <a:rPr lang="en-US" dirty="0" smtClean="0"/>
              <a:t> up’ use </a:t>
            </a:r>
            <a:r>
              <a:rPr lang="en-US" dirty="0" err="1" smtClean="0"/>
              <a:t>IFoo</a:t>
            </a:r>
            <a:r>
              <a:rPr lang="en-US" dirty="0" smtClean="0"/>
              <a:t> and not Foo!</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29</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buFontTx/>
              <a:buChar char="-"/>
            </a:pPr>
            <a:r>
              <a:rPr lang="en-US" sz="1200" dirty="0" smtClean="0"/>
              <a:t>Tests should</a:t>
            </a:r>
            <a:r>
              <a:rPr lang="en-US" sz="1200" baseline="0" dirty="0" smtClean="0"/>
              <a:t> be isolated from the actual code!</a:t>
            </a:r>
          </a:p>
          <a:p>
            <a:pPr marL="171450" indent="-171450">
              <a:buFontTx/>
              <a:buChar char="-"/>
            </a:pPr>
            <a:r>
              <a:rPr lang="en-US" sz="1200" dirty="0" smtClean="0"/>
              <a:t>Different types of tests should be isolated from other types to allow easily running a group of tests.</a:t>
            </a:r>
          </a:p>
          <a:p>
            <a:pPr marL="171450" indent="-171450">
              <a:buFontTx/>
              <a:buChar char="-"/>
            </a:pPr>
            <a:r>
              <a:rPr lang="en-US" sz="1200" dirty="0" smtClean="0"/>
              <a:t>Tests should be placed in projects named the same as the project they are testing with a prefix of the type of tests it contains.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30</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Be descriptive…very descriptive</a:t>
            </a:r>
          </a:p>
          <a:p>
            <a:endParaRPr lang="en-US" sz="1200" dirty="0" smtClean="0"/>
          </a:p>
          <a:p>
            <a:r>
              <a:rPr lang="en-US" sz="1200" dirty="0" smtClean="0"/>
              <a:t>Long test names are encouraged</a:t>
            </a:r>
          </a:p>
          <a:p>
            <a:endParaRPr lang="en-US" sz="1200" dirty="0" smtClean="0"/>
          </a:p>
          <a:p>
            <a:r>
              <a:rPr lang="en-US" sz="1200" dirty="0" smtClean="0"/>
              <a:t>Should be able to read a test name and know exactly what it does and more importantly why it would fail</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31</a:t>
            </a:fld>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32</a:t>
            </a:fld>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err="1" smtClean="0"/>
              <a:t>Rehsarper</a:t>
            </a:r>
            <a:r>
              <a:rPr lang="en-US" sz="1200" dirty="0" smtClean="0"/>
              <a:t> Live Templates are similar to code snippets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33</a:t>
            </a:fld>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The act of “injecting” the dependency’s a class needs.</a:t>
            </a:r>
          </a:p>
          <a:p>
            <a:pPr marL="285750" lvl="0" indent="-285750" algn="l">
              <a:buFont typeface="Arial" pitchFamily="34" charset="0"/>
              <a:buChar char="•"/>
            </a:pPr>
            <a:r>
              <a:rPr lang="en-US" dirty="0" smtClean="0"/>
              <a:t>3 types</a:t>
            </a:r>
          </a:p>
          <a:p>
            <a:pPr marL="742950" lvl="1" indent="-285750" algn="l">
              <a:buFont typeface="Arial" pitchFamily="34" charset="0"/>
              <a:buChar char="•"/>
            </a:pPr>
            <a:r>
              <a:rPr lang="en-US" dirty="0" smtClean="0"/>
              <a:t>Constructor</a:t>
            </a:r>
          </a:p>
          <a:p>
            <a:pPr marL="742950" lvl="1" indent="-285750" algn="l">
              <a:buFont typeface="Arial" pitchFamily="34" charset="0"/>
              <a:buChar char="•"/>
            </a:pPr>
            <a:r>
              <a:rPr lang="en-US" dirty="0" smtClean="0"/>
              <a:t>Property</a:t>
            </a:r>
          </a:p>
          <a:p>
            <a:pPr marL="742950" lvl="1" indent="-285750" algn="l">
              <a:buFont typeface="Arial" pitchFamily="34" charset="0"/>
              <a:buChar char="•"/>
            </a:pPr>
            <a:r>
              <a:rPr lang="en-US" dirty="0" smtClean="0"/>
              <a:t>Interface (really used along with constructor and property, passing in interfaces)</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34</a:t>
            </a:fld>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b="0" dirty="0" smtClean="0"/>
              <a:t>Class doesn’t go out and instantiate/”new up” its dependency’s…it is given them</a:t>
            </a:r>
          </a:p>
          <a:p>
            <a:pPr marL="285750" lvl="0" indent="-285750" algn="l">
              <a:buFont typeface="Arial" pitchFamily="34" charset="0"/>
              <a:buChar char="•"/>
            </a:pPr>
            <a:r>
              <a:rPr lang="en-US" b="0" dirty="0" smtClean="0"/>
              <a:t>All it knows is the method signatures it needs</a:t>
            </a:r>
            <a:endParaRPr lang="en-US" b="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35</a:t>
            </a:fld>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Doesn’t work very well in the real world ----but works awesome in the development world!</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36</a:t>
            </a:fld>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eaLnBrk="1" hangingPunct="1">
              <a:spcBef>
                <a:spcPct val="0"/>
              </a:spcBef>
              <a:buFontTx/>
              <a:buChar char="-"/>
            </a:pPr>
            <a:r>
              <a:rPr lang="en-US" dirty="0" err="1" smtClean="0"/>
              <a:t>Seperation</a:t>
            </a:r>
            <a:r>
              <a:rPr lang="en-US" dirty="0" smtClean="0"/>
              <a:t> of Concerns</a:t>
            </a:r>
          </a:p>
          <a:p>
            <a:pPr marL="0" indent="0" eaLnBrk="1" hangingPunct="1">
              <a:spcBef>
                <a:spcPct val="0"/>
              </a:spcBef>
              <a:buFontTx/>
              <a:buNone/>
            </a:pPr>
            <a:endParaRPr lang="en-US" dirty="0" smtClean="0"/>
          </a:p>
          <a:p>
            <a:pPr marL="171450" indent="-171450" eaLnBrk="1" hangingPunct="1">
              <a:spcBef>
                <a:spcPct val="0"/>
              </a:spcBef>
              <a:buFontTx/>
              <a:buChar char="-"/>
            </a:pPr>
            <a:r>
              <a:rPr lang="en-US" dirty="0" err="1" smtClean="0"/>
              <a:t>Mockability</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37</a:t>
            </a:fld>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eaLnBrk="1" hangingPunct="1">
              <a:spcBef>
                <a:spcPct val="0"/>
              </a:spcBef>
              <a:buFontTx/>
              <a:buChar char="-"/>
            </a:pPr>
            <a:r>
              <a:rPr lang="en-US" dirty="0" smtClean="0"/>
              <a:t>So let’s talk about how</a:t>
            </a:r>
            <a:r>
              <a:rPr lang="en-US" baseline="0" dirty="0" smtClean="0"/>
              <a:t> we can take advantage of our now nicely decoupled code to write true unit tests</a:t>
            </a:r>
          </a:p>
          <a:p>
            <a:pPr marL="171450" indent="-171450" eaLnBrk="1" hangingPunct="1">
              <a:spcBef>
                <a:spcPct val="0"/>
              </a:spcBef>
              <a:buFontTx/>
              <a:buChar char="-"/>
            </a:pPr>
            <a:r>
              <a:rPr lang="en-US" baseline="0" dirty="0" smtClean="0"/>
              <a:t>Reminder: a true unit test tests a single small piece of functionality and has absolutely no dependencies</a:t>
            </a:r>
          </a:p>
          <a:p>
            <a:pPr marL="171450" indent="-171450" eaLnBrk="1" hangingPunct="1">
              <a:spcBef>
                <a:spcPct val="0"/>
              </a:spcBef>
              <a:buFontTx/>
              <a:buChar char="-"/>
            </a:pPr>
            <a:r>
              <a:rPr lang="en-US" baseline="0" dirty="0" smtClean="0"/>
              <a:t>So we introduced DI/</a:t>
            </a:r>
            <a:r>
              <a:rPr lang="en-US" baseline="0" dirty="0" err="1" smtClean="0"/>
              <a:t>IoC</a:t>
            </a:r>
            <a:r>
              <a:rPr lang="en-US" baseline="0" dirty="0" smtClean="0"/>
              <a:t> and now have the ability to swap out our dependencies…but what do we swap them out??</a:t>
            </a:r>
          </a:p>
          <a:p>
            <a:pPr marL="171450" indent="-171450" eaLnBrk="1" hangingPunct="1">
              <a:spcBef>
                <a:spcPct val="0"/>
              </a:spcBef>
              <a:buFontTx/>
              <a:buChar char="-"/>
            </a:pPr>
            <a:endParaRPr lang="en-US" baseline="0" dirty="0" smtClean="0"/>
          </a:p>
          <a:p>
            <a:pPr marL="171450" indent="-171450" eaLnBrk="1" hangingPunct="1">
              <a:spcBef>
                <a:spcPct val="0"/>
              </a:spcBef>
              <a:buFontTx/>
              <a:buChar char="-"/>
            </a:pPr>
            <a:r>
              <a:rPr lang="en-US" baseline="0" dirty="0" smtClean="0"/>
              <a:t>We swap them out with Test Dummies (aka Test Doubles).  Stand ins that allow us to provide the minimal functionality required for our test to continue processing</a:t>
            </a:r>
          </a:p>
          <a:p>
            <a:pPr marL="171450" indent="-171450" eaLnBrk="1" hangingPunct="1">
              <a:spcBef>
                <a:spcPct val="0"/>
              </a:spcBef>
              <a:buFontTx/>
              <a:buChar char="-"/>
            </a:pPr>
            <a:r>
              <a:rPr lang="en-US" baseline="0" dirty="0" smtClean="0"/>
              <a:t>There are 2 basic types… </a:t>
            </a:r>
            <a:r>
              <a:rPr lang="en-US" b="1" baseline="0" dirty="0" smtClean="0"/>
              <a:t>[NEXT SLIDE]</a:t>
            </a:r>
            <a:endParaRPr lang="en-US"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38</a:t>
            </a:fld>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marR="0" lvl="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The first type is</a:t>
            </a:r>
            <a:r>
              <a:rPr lang="en-US" baseline="0" dirty="0" smtClean="0"/>
              <a:t> Fakes or sometimes called stubs</a:t>
            </a:r>
          </a:p>
          <a:p>
            <a:pPr marL="285750" marR="0" lvl="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Requires no tooling</a:t>
            </a:r>
            <a:r>
              <a:rPr lang="en-US" baseline="0" dirty="0" smtClean="0"/>
              <a:t> : Roll Your Own </a:t>
            </a:r>
            <a:r>
              <a:rPr lang="en-US" b="1" dirty="0" smtClean="0"/>
              <a:t>[CLICK]</a:t>
            </a:r>
          </a:p>
          <a:p>
            <a:pPr marL="285750" lvl="0" indent="-285750" algn="l">
              <a:buFont typeface="Arial" pitchFamily="34" charset="0"/>
              <a:buChar char="•"/>
            </a:pPr>
            <a:r>
              <a:rPr lang="en-US" dirty="0" smtClean="0"/>
              <a:t>Shell of a class that satisfies the implementation of the class  (Implements the Interface)</a:t>
            </a:r>
          </a:p>
          <a:p>
            <a:pPr marL="285750" lvl="0" indent="-285750" algn="l">
              <a:buFont typeface="Arial" pitchFamily="34" charset="0"/>
              <a:buChar char="•"/>
            </a:pPr>
            <a:r>
              <a:rPr lang="en-US" dirty="0" smtClean="0"/>
              <a:t>Does nothing but return hard coded values!</a:t>
            </a:r>
            <a:r>
              <a:rPr lang="en-US" b="1" dirty="0" smtClean="0"/>
              <a:t>[CLICK]</a:t>
            </a:r>
            <a:endParaRPr lang="en-US" dirty="0" smtClean="0"/>
          </a:p>
          <a:p>
            <a:pPr marL="285750" lvl="0" indent="-285750" algn="l">
              <a:buFont typeface="Arial" pitchFamily="34" charset="0"/>
              <a:buChar char="•"/>
            </a:pPr>
            <a:r>
              <a:rPr lang="en-US" dirty="0" smtClean="0"/>
              <a:t>Not asserted against, state is never validated!</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39</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normAutofit lnSpcReduction="10000"/>
          </a:bodyPr>
          <a:lstStyle/>
          <a:p>
            <a:r>
              <a:rPr lang="en-US" sz="2400" dirty="0" smtClean="0"/>
              <a:t>Short answer is “YES”</a:t>
            </a:r>
          </a:p>
          <a:p>
            <a:endParaRPr lang="en-US" sz="2400" dirty="0" smtClean="0"/>
          </a:p>
          <a:p>
            <a:r>
              <a:rPr lang="en-US" sz="2400" dirty="0" smtClean="0"/>
              <a:t>If you are here hopefully you agree or your mind is at least open to the idea.</a:t>
            </a:r>
          </a:p>
          <a:p>
            <a:endParaRPr lang="en-US" sz="2400" dirty="0" smtClean="0"/>
          </a:p>
          <a:p>
            <a:r>
              <a:rPr lang="en-US" sz="2400" dirty="0" smtClean="0"/>
              <a:t>My goal is </a:t>
            </a:r>
          </a:p>
          <a:p>
            <a:pPr lvl="1"/>
            <a:r>
              <a:rPr lang="en-US" sz="2100" dirty="0" smtClean="0"/>
              <a:t>show you that with out a doubt you should be doing TDD</a:t>
            </a:r>
          </a:p>
          <a:p>
            <a:pPr lvl="1"/>
            <a:r>
              <a:rPr lang="en-US" sz="2100" dirty="0" smtClean="0"/>
              <a:t>And once I have brain-washed, err, convinced you - </a:t>
            </a:r>
            <a:r>
              <a:rPr lang="en-US" sz="1600" dirty="0" smtClean="0"/>
              <a:t>Arm you with the knowledge to spread the word</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sz="1400" dirty="0" smtClean="0"/>
              <a:t>The second type</a:t>
            </a:r>
            <a:r>
              <a:rPr lang="en-US" sz="1400" baseline="0" dirty="0" smtClean="0"/>
              <a:t> are Mocks</a:t>
            </a:r>
          </a:p>
          <a:p>
            <a:pPr marL="285750" lvl="0" indent="-285750" algn="l">
              <a:buFont typeface="Arial" pitchFamily="34" charset="0"/>
              <a:buChar char="•"/>
            </a:pPr>
            <a:r>
              <a:rPr lang="en-US" sz="1400" baseline="0" dirty="0" smtClean="0"/>
              <a:t>Mocks require tooling and there is a ton of tooling available….but not a Microsoft offering </a:t>
            </a:r>
          </a:p>
          <a:p>
            <a:pPr marL="285750" lvl="0" indent="-285750" algn="l">
              <a:buFont typeface="Arial" pitchFamily="34" charset="0"/>
              <a:buChar char="•"/>
            </a:pPr>
            <a:r>
              <a:rPr lang="en-US" sz="1400" b="0" baseline="0" dirty="0" smtClean="0"/>
              <a:t>So what is a mock?</a:t>
            </a:r>
            <a:endParaRPr lang="en-US" sz="1400" b="1" baseline="0" dirty="0" smtClean="0"/>
          </a:p>
          <a:p>
            <a:pPr marL="285750" lvl="0" indent="-285750" algn="l">
              <a:buFont typeface="Arial" pitchFamily="34" charset="0"/>
              <a:buChar char="•"/>
            </a:pPr>
            <a:r>
              <a:rPr lang="en-US" sz="1400" dirty="0" smtClean="0"/>
              <a:t>Like</a:t>
            </a:r>
            <a:r>
              <a:rPr lang="en-US" sz="1400" baseline="0" dirty="0" smtClean="0"/>
              <a:t> a fake it is a </a:t>
            </a:r>
            <a:r>
              <a:rPr lang="en-US" sz="1400" dirty="0" smtClean="0"/>
              <a:t>Simulated object that satisfies the implementation of the class</a:t>
            </a:r>
          </a:p>
          <a:p>
            <a:pPr marL="285750" lvl="0" indent="-285750" algn="l">
              <a:buFont typeface="Arial" pitchFamily="34" charset="0"/>
              <a:buChar char="•"/>
            </a:pPr>
            <a:r>
              <a:rPr lang="en-US" sz="1400" dirty="0" smtClean="0"/>
              <a:t>But unlike a fake</a:t>
            </a:r>
            <a:r>
              <a:rPr lang="en-US" sz="1400" baseline="0" dirty="0" smtClean="0"/>
              <a:t> it </a:t>
            </a:r>
            <a:r>
              <a:rPr lang="en-US" sz="1400" dirty="0" smtClean="0"/>
              <a:t>Mimics the objects behavior in a controlled manner</a:t>
            </a:r>
          </a:p>
          <a:p>
            <a:pPr marL="285750" lvl="0" indent="-285750" algn="l">
              <a:buFont typeface="Arial" pitchFamily="34" charset="0"/>
              <a:buChar char="•"/>
            </a:pPr>
            <a:r>
              <a:rPr lang="en-US" sz="1400" dirty="0" smtClean="0"/>
              <a:t>And</a:t>
            </a:r>
            <a:r>
              <a:rPr lang="en-US" sz="1400" baseline="0" dirty="0" smtClean="0"/>
              <a:t> it is </a:t>
            </a:r>
            <a:r>
              <a:rPr lang="en-US" sz="1400" dirty="0" smtClean="0"/>
              <a:t>Asserted against (state is validated)</a:t>
            </a:r>
          </a:p>
          <a:p>
            <a:pPr marL="285750" lvl="0" indent="-285750" algn="l">
              <a:buFont typeface="Arial" pitchFamily="34" charset="0"/>
              <a:buChar char="•"/>
            </a:pPr>
            <a:r>
              <a:rPr lang="en-US" sz="1400" dirty="0" smtClean="0"/>
              <a:t>There are two types of Mocks</a:t>
            </a:r>
          </a:p>
          <a:p>
            <a:pPr marL="742950" lvl="1" indent="-285750" algn="l">
              <a:buFont typeface="Arial" pitchFamily="34" charset="0"/>
              <a:buChar char="•"/>
            </a:pPr>
            <a:r>
              <a:rPr lang="en-US" sz="1400" dirty="0" smtClean="0"/>
              <a:t>Dynamic</a:t>
            </a:r>
            <a:endParaRPr lang="en-US" sz="1400" baseline="0" dirty="0" smtClean="0"/>
          </a:p>
          <a:p>
            <a:pPr marL="742950" lvl="1" indent="-285750" algn="l">
              <a:buFont typeface="Arial" pitchFamily="34" charset="0"/>
              <a:buChar char="•"/>
            </a:pPr>
            <a:r>
              <a:rPr lang="en-US" sz="1400" baseline="0" dirty="0" smtClean="0"/>
              <a:t>Strict</a:t>
            </a:r>
            <a:endParaRPr lang="en-US" sz="1400" dirty="0" smtClean="0"/>
          </a:p>
          <a:p>
            <a:pPr marL="285750" lvl="0" indent="-285750" algn="l">
              <a:buFont typeface="Arial" pitchFamily="34" charset="0"/>
              <a:buChar char="•"/>
            </a:pPr>
            <a:r>
              <a:rPr lang="en-US" sz="1400" dirty="0" smtClean="0"/>
              <a:t>Let’s take a look at a mock implementation using </a:t>
            </a:r>
            <a:r>
              <a:rPr lang="en-US" sz="1400" dirty="0" err="1" smtClean="0"/>
              <a:t>RhinoMock</a:t>
            </a:r>
            <a:r>
              <a:rPr lang="en-US" sz="1400" dirty="0" smtClean="0"/>
              <a:t> </a:t>
            </a:r>
            <a:r>
              <a:rPr lang="en-US" sz="1400" b="1" dirty="0" smtClean="0"/>
              <a:t>[CLICK]</a:t>
            </a:r>
          </a:p>
          <a:p>
            <a:pPr marL="742950" lvl="1" indent="-285750" algn="l">
              <a:buFont typeface="Arial" pitchFamily="34" charset="0"/>
              <a:buChar char="•"/>
            </a:pPr>
            <a:r>
              <a:rPr lang="en-US" sz="1400" b="0" dirty="0" smtClean="0"/>
              <a:t>No</a:t>
            </a:r>
            <a:r>
              <a:rPr lang="en-US" sz="1400" b="0" baseline="0" dirty="0" smtClean="0"/>
              <a:t> need to mock </a:t>
            </a:r>
            <a:r>
              <a:rPr lang="en-US" sz="1400" b="0" baseline="0" dirty="0" err="1" smtClean="0"/>
              <a:t>LoggingService</a:t>
            </a:r>
            <a:endParaRPr lang="en-US" sz="1400" b="0" baseline="0" dirty="0" smtClean="0"/>
          </a:p>
          <a:p>
            <a:pPr marL="742950" lvl="1" indent="-285750" algn="l">
              <a:buFont typeface="Arial" pitchFamily="34" charset="0"/>
              <a:buChar char="•"/>
            </a:pPr>
            <a:r>
              <a:rPr lang="en-US" sz="1400" b="0" baseline="0" dirty="0" smtClean="0"/>
              <a:t>But we need to Mock the Customer Service</a:t>
            </a:r>
          </a:p>
          <a:p>
            <a:pPr marL="742950" lvl="1" indent="-285750" algn="l">
              <a:buFont typeface="Arial" pitchFamily="34" charset="0"/>
              <a:buChar char="•"/>
            </a:pPr>
            <a:r>
              <a:rPr lang="en-US" sz="1400" b="0" baseline="0" dirty="0" err="1" smtClean="0"/>
              <a:t>MockRepository</a:t>
            </a:r>
            <a:r>
              <a:rPr lang="en-US" sz="1400" b="0" baseline="0" dirty="0" smtClean="0"/>
              <a:t> – is the context used by Rhino Mocks</a:t>
            </a:r>
          </a:p>
          <a:p>
            <a:pPr marL="742950" lvl="1" indent="-285750" algn="l">
              <a:buFont typeface="Arial" pitchFamily="34" charset="0"/>
              <a:buChar char="•"/>
            </a:pPr>
            <a:r>
              <a:rPr lang="en-US" sz="1400" b="0" baseline="0" dirty="0" smtClean="0"/>
              <a:t>Create our strict mock</a:t>
            </a:r>
          </a:p>
          <a:p>
            <a:pPr marL="742950" lvl="1" indent="-285750" algn="l">
              <a:buFont typeface="Arial" pitchFamily="34" charset="0"/>
              <a:buChar char="•"/>
            </a:pPr>
            <a:r>
              <a:rPr lang="en-US" sz="1400" b="0" baseline="0" dirty="0" smtClean="0"/>
              <a:t>Set our expectations</a:t>
            </a:r>
          </a:p>
          <a:p>
            <a:pPr marL="742950" lvl="1" indent="-285750" algn="l">
              <a:buFont typeface="Arial" pitchFamily="34" charset="0"/>
              <a:buChar char="•"/>
            </a:pPr>
            <a:r>
              <a:rPr lang="en-US" sz="1400" b="0" baseline="0" dirty="0" smtClean="0"/>
              <a:t>Create the controller and pass the fake and the mock</a:t>
            </a:r>
          </a:p>
          <a:p>
            <a:pPr marL="742950" lvl="1" indent="-285750" algn="l">
              <a:buFont typeface="Arial" pitchFamily="34" charset="0"/>
              <a:buChar char="•"/>
            </a:pPr>
            <a:r>
              <a:rPr lang="en-US" sz="1400" b="0" baseline="0" dirty="0" smtClean="0"/>
              <a:t>Replay!  This tells Rhino to replay all the expectations internally so it has a point of reference later</a:t>
            </a:r>
          </a:p>
          <a:p>
            <a:pPr marL="742950" lvl="1" indent="-285750" algn="l">
              <a:buFont typeface="Arial" pitchFamily="34" charset="0"/>
              <a:buChar char="•"/>
            </a:pPr>
            <a:r>
              <a:rPr lang="en-US" sz="1400" b="0" baseline="0" dirty="0" smtClean="0"/>
              <a:t>Call our method under test</a:t>
            </a:r>
          </a:p>
          <a:p>
            <a:pPr marL="742950" lvl="1" indent="-285750" algn="l">
              <a:buFont typeface="Arial" pitchFamily="34" charset="0"/>
              <a:buChar char="•"/>
            </a:pPr>
            <a:r>
              <a:rPr lang="en-US" sz="1400" b="0" baseline="0" dirty="0" err="1" smtClean="0"/>
              <a:t>VerifyAll</a:t>
            </a:r>
            <a:r>
              <a:rPr lang="en-US" sz="1400" b="0" baseline="0" dirty="0" smtClean="0"/>
              <a:t> – verifies all our expectations where met</a:t>
            </a:r>
          </a:p>
          <a:p>
            <a:pPr marL="285750" lvl="0" indent="-285750" algn="l">
              <a:buFont typeface="Arial" pitchFamily="34" charset="0"/>
              <a:buChar char="•"/>
            </a:pPr>
            <a:r>
              <a:rPr lang="en-US" sz="1400" b="0" baseline="0" dirty="0" smtClean="0"/>
              <a:t>Jump to code and run the test</a:t>
            </a:r>
          </a:p>
          <a:p>
            <a:pPr marL="742950" lvl="1" indent="-285750" algn="l">
              <a:buFont typeface="Arial" pitchFamily="34" charset="0"/>
              <a:buChar char="•"/>
            </a:pPr>
            <a:r>
              <a:rPr lang="en-US" sz="1400" b="0" baseline="0" dirty="0" smtClean="0"/>
              <a:t>Pass</a:t>
            </a:r>
          </a:p>
          <a:p>
            <a:pPr marL="742950" lvl="1" indent="-285750" algn="l">
              <a:buFont typeface="Arial" pitchFamily="34" charset="0"/>
              <a:buChar char="•"/>
            </a:pPr>
            <a:r>
              <a:rPr lang="en-US" sz="1400" b="0" baseline="0" dirty="0" smtClean="0"/>
              <a:t>Change expectation and rerun - FAIL</a:t>
            </a:r>
            <a:endParaRPr lang="en-US" sz="1400" b="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40</a:t>
            </a:fld>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sz="1400" dirty="0" smtClean="0"/>
              <a:t>How</a:t>
            </a:r>
            <a:r>
              <a:rPr lang="en-US" sz="1400" baseline="0" dirty="0" smtClean="0"/>
              <a:t> many of you have ever had to wait for another developer, team, or even company to finish a dependency before you could continue coding?</a:t>
            </a:r>
          </a:p>
          <a:p>
            <a:pPr marL="742950" lvl="1" indent="-285750" algn="l">
              <a:buFont typeface="Arial" pitchFamily="34" charset="0"/>
              <a:buChar char="•"/>
            </a:pPr>
            <a:r>
              <a:rPr lang="en-US" sz="1400" baseline="0" dirty="0" smtClean="0"/>
              <a:t>With Test Dummies you no longer have to.</a:t>
            </a:r>
          </a:p>
          <a:p>
            <a:pPr marL="457200" lvl="1" indent="0" algn="l">
              <a:buFont typeface="Arial" pitchFamily="34" charset="0"/>
              <a:buNone/>
            </a:pPr>
            <a:endParaRPr lang="en-US" sz="1400" baseline="0" dirty="0" smtClean="0"/>
          </a:p>
          <a:p>
            <a:pPr marL="285750" lvl="0" indent="-285750" algn="l">
              <a:buFont typeface="Arial" pitchFamily="34" charset="0"/>
              <a:buChar char="•"/>
            </a:pPr>
            <a:r>
              <a:rPr lang="en-US" sz="1400" baseline="0" dirty="0" smtClean="0"/>
              <a:t>Endless Scenarios</a:t>
            </a:r>
          </a:p>
          <a:p>
            <a:pPr marL="742950" lvl="1" indent="-285750" algn="l">
              <a:buFont typeface="Arial" pitchFamily="34" charset="0"/>
              <a:buChar char="•"/>
            </a:pPr>
            <a:r>
              <a:rPr lang="en-US" sz="1400" baseline="0" dirty="0" smtClean="0"/>
              <a:t>You no longer have to beg some BA to create data scenarios for you, or worse yet create them yourself</a:t>
            </a:r>
          </a:p>
          <a:p>
            <a:pPr marL="742950" lvl="1" indent="-285750" algn="l">
              <a:buFont typeface="Arial" pitchFamily="34" charset="0"/>
              <a:buChar char="•"/>
            </a:pPr>
            <a:r>
              <a:rPr lang="en-US" sz="1400" baseline="0" dirty="0" smtClean="0"/>
              <a:t>And you don’t have to worry about the data only being there, in the state you need it in for 10 seconds</a:t>
            </a:r>
          </a:p>
          <a:p>
            <a:pPr marL="742950" lvl="1" indent="-285750" algn="l">
              <a:buFont typeface="Arial" pitchFamily="34" charset="0"/>
              <a:buChar char="•"/>
            </a:pPr>
            <a:r>
              <a:rPr lang="en-US" sz="1400" baseline="0" dirty="0" smtClean="0"/>
              <a:t>You have the ability to create any data scenario you need and to have it on hand at all times</a:t>
            </a:r>
          </a:p>
          <a:p>
            <a:pPr marL="742950" lvl="1" indent="-285750" algn="l">
              <a:buFont typeface="Arial" pitchFamily="34" charset="0"/>
              <a:buChar char="•"/>
            </a:pPr>
            <a:endParaRPr lang="en-US" sz="1400" baseline="0" dirty="0" smtClean="0"/>
          </a:p>
          <a:p>
            <a:pPr marL="285750" lvl="0" indent="-285750" algn="l">
              <a:buFont typeface="Arial" pitchFamily="34" charset="0"/>
              <a:buChar char="•"/>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41</a:t>
            </a:fld>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400" u="sng" dirty="0" smtClean="0"/>
              <a:t>Estimated Time:</a:t>
            </a:r>
            <a:r>
              <a:rPr lang="en-US" sz="1400" baseline="0" dirty="0" smtClean="0"/>
              <a:t> 2 minutes</a:t>
            </a:r>
          </a:p>
          <a:p>
            <a:endParaRPr lang="en-US" sz="1400" baseline="0" dirty="0" smtClean="0"/>
          </a:p>
          <a:p>
            <a:r>
              <a:rPr lang="en-US" sz="1400" baseline="0" dirty="0" smtClean="0"/>
              <a:t>MVC is a design pattern that stands for Model-View-Controller.  What it strives to do is separate the concerns of an application’s presentation layer by assigning specific roles to the three different components. </a:t>
            </a:r>
          </a:p>
          <a:p>
            <a:endParaRPr lang="en-US" sz="14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400" b="1" baseline="0" dirty="0" smtClean="0"/>
              <a:t>[CLICK]</a:t>
            </a:r>
          </a:p>
          <a:p>
            <a:r>
              <a:rPr lang="en-US" sz="1400" baseline="0" dirty="0" smtClean="0"/>
              <a:t>The Controller is responsible for handling all user input. Once input has been received, the Controller will perform any operations/actions it needs to, which might include interacting with the Model.</a:t>
            </a:r>
          </a:p>
          <a:p>
            <a:endParaRPr lang="en-US" sz="14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400" b="1" baseline="0" dirty="0" smtClean="0"/>
              <a:t>[CLICK]</a:t>
            </a:r>
          </a:p>
          <a:p>
            <a:r>
              <a:rPr lang="en-US" sz="1400" baseline="0" dirty="0" smtClean="0"/>
              <a:t>The Model represents the core concern/logic of the application. Once the Controller retrieves some model data and performs any work with the model/</a:t>
            </a:r>
            <a:r>
              <a:rPr lang="en-US" sz="1400" baseline="0" dirty="0" err="1" smtClean="0"/>
              <a:t>etc</a:t>
            </a:r>
            <a:r>
              <a:rPr lang="en-US" sz="1400" baseline="0" dirty="0" smtClean="0"/>
              <a:t> it needs to it constructs a presentation model that describes the model in terms the View can understand.</a:t>
            </a:r>
          </a:p>
          <a:p>
            <a:endParaRPr lang="en-US" sz="14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400" b="1" baseline="0" dirty="0" smtClean="0"/>
              <a:t>[CLICK]</a:t>
            </a:r>
          </a:p>
          <a:p>
            <a:r>
              <a:rPr lang="en-US" sz="1400" dirty="0" smtClean="0"/>
              <a:t>The View is</a:t>
            </a:r>
            <a:r>
              <a:rPr lang="en-US" sz="1400" baseline="0" dirty="0" smtClean="0"/>
              <a:t> the visual representation of the model. It presents the model data to the actual user in a way that is meaningful. In a web application, this would typically be HTML.</a:t>
            </a:r>
          </a:p>
          <a:p>
            <a:endParaRPr lang="en-US" sz="1400" baseline="0" dirty="0" smtClean="0"/>
          </a:p>
          <a:p>
            <a:r>
              <a:rPr lang="en-US" sz="1400" baseline="0" dirty="0" smtClean="0"/>
              <a:t>With these three pieces in place, your presentation layer becomes cleanly separated in such a way that each component can be developed/tested independently.</a:t>
            </a:r>
          </a:p>
          <a:p>
            <a:endParaRPr lang="en-US" sz="1400" baseline="0" dirty="0" smtClean="0"/>
          </a:p>
          <a:p>
            <a:r>
              <a:rPr lang="en-US" sz="1400" b="1" baseline="0" dirty="0" smtClean="0"/>
              <a:t>[CLICK]</a:t>
            </a:r>
          </a:p>
          <a:p>
            <a:r>
              <a:rPr lang="en-US" sz="1400" b="1" baseline="0" dirty="0" smtClean="0"/>
              <a:t>Separation of Concerns!</a:t>
            </a:r>
            <a:endParaRPr lang="en-US" sz="1400" b="1" dirty="0" smtClean="0"/>
          </a:p>
          <a:p>
            <a:endParaRPr lang="en-US" sz="1400" dirty="0" smtClean="0"/>
          </a:p>
          <a:p>
            <a:pPr marL="0" lvl="0" indent="0" algn="l">
              <a:buFont typeface="Arial" pitchFamily="34" charset="0"/>
              <a:buNone/>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42</a:t>
            </a:fld>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sz="1400" dirty="0" smtClean="0"/>
              <a:t>ASP.NET</a:t>
            </a:r>
            <a:r>
              <a:rPr lang="en-US" sz="1400" baseline="0" dirty="0" smtClean="0"/>
              <a:t> MVC was created with a clear focus on best practices in both Architecture and Coding</a:t>
            </a:r>
          </a:p>
          <a:p>
            <a:pPr marL="285750" lvl="0" indent="-285750" algn="l">
              <a:buFont typeface="Arial" pitchFamily="34" charset="0"/>
              <a:buChar char="•"/>
            </a:pPr>
            <a:r>
              <a:rPr lang="en-US" sz="1400" baseline="0" dirty="0" smtClean="0"/>
              <a:t>This is a new approach for Microsoft – in the past they always </a:t>
            </a:r>
            <a:r>
              <a:rPr lang="en-US" sz="1400" baseline="0" dirty="0" smtClean="0"/>
              <a:t>set </a:t>
            </a:r>
            <a:r>
              <a:rPr lang="en-US" sz="1400" baseline="0" dirty="0" smtClean="0"/>
              <a:t>us up for failure and it was our job to </a:t>
            </a:r>
            <a:r>
              <a:rPr lang="en-US" sz="1400" baseline="0" dirty="0" smtClean="0"/>
              <a:t>know better</a:t>
            </a:r>
            <a:endParaRPr lang="en-US" sz="1400" baseline="0" dirty="0" smtClean="0"/>
          </a:p>
          <a:p>
            <a:pPr marL="285750" lvl="0" indent="-285750" algn="l">
              <a:buFont typeface="Arial" pitchFamily="34" charset="0"/>
              <a:buChar char="•"/>
            </a:pPr>
            <a:r>
              <a:rPr lang="en-US" sz="1400" baseline="0" dirty="0" smtClean="0"/>
              <a:t>In ASP.NET MVC:</a:t>
            </a:r>
          </a:p>
          <a:p>
            <a:pPr marL="742950" lvl="1" indent="-285750" algn="l">
              <a:buFont typeface="Arial" pitchFamily="34" charset="0"/>
              <a:buChar char="•"/>
            </a:pPr>
            <a:r>
              <a:rPr lang="en-US" sz="1400" baseline="0" dirty="0" smtClean="0"/>
              <a:t>1.  There is a clear separation of layers (Model/View/Controller)</a:t>
            </a:r>
          </a:p>
          <a:p>
            <a:pPr marL="742950" lvl="1" indent="-285750" algn="l">
              <a:buFont typeface="Arial" pitchFamily="34" charset="0"/>
              <a:buChar char="•"/>
            </a:pPr>
            <a:r>
              <a:rPr lang="en-US" sz="1400" baseline="0" dirty="0" smtClean="0"/>
              <a:t>2.  No designer!</a:t>
            </a:r>
          </a:p>
          <a:p>
            <a:pPr marL="742950" lvl="1" indent="-285750" algn="l">
              <a:buFont typeface="Arial" pitchFamily="34" charset="0"/>
              <a:buChar char="•"/>
            </a:pPr>
            <a:r>
              <a:rPr lang="en-US" sz="1400" baseline="0" dirty="0" smtClean="0"/>
              <a:t>3.  No server controls that you can drag on and hook up directly to your Database!</a:t>
            </a:r>
          </a:p>
          <a:p>
            <a:pPr marL="742950" lvl="1" indent="-285750" algn="l">
              <a:buFont typeface="Arial" pitchFamily="34" charset="0"/>
              <a:buChar char="•"/>
            </a:pPr>
            <a:r>
              <a:rPr lang="en-US" sz="1400" baseline="0" dirty="0" smtClean="0"/>
              <a:t>4.  They are actually encouraging testing…WHAT?</a:t>
            </a:r>
          </a:p>
          <a:p>
            <a:pPr marL="1200150" lvl="2" indent="-285750" algn="l">
              <a:buFont typeface="Arial" pitchFamily="34" charset="0"/>
              <a:buChar char="•"/>
            </a:pPr>
            <a:r>
              <a:rPr lang="en-US" sz="1400" baseline="0" dirty="0" smtClean="0"/>
              <a:t>- Don’t believe me…File -&gt; New Project -&gt; ASP.NET -&gt; “Create a unit test project”….Grant it, it should be defaulted to checked…but Rome was Built in a day</a:t>
            </a:r>
          </a:p>
          <a:p>
            <a:pPr marL="742950" lvl="1" indent="-285750" algn="l">
              <a:buFont typeface="Arial" pitchFamily="34" charset="0"/>
              <a:buChar char="•"/>
            </a:pPr>
            <a:r>
              <a:rPr lang="en-US" sz="1400" baseline="0" dirty="0" smtClean="0"/>
              <a:t>5.  MVC has a lot of DI points </a:t>
            </a:r>
            <a:r>
              <a:rPr lang="en-US" sz="1400" b="1" baseline="0" dirty="0" smtClean="0"/>
              <a:t>[Next Slide]</a:t>
            </a:r>
            <a:endParaRPr lang="en-US" sz="1400" baseline="0" dirty="0" smtClean="0"/>
          </a:p>
          <a:p>
            <a:pPr marL="285750" lvl="0" indent="-285750" algn="l">
              <a:buFont typeface="Arial" pitchFamily="34" charset="0"/>
              <a:buChar char="•"/>
            </a:pPr>
            <a:endParaRPr lang="en-US" sz="1400" baseline="0" dirty="0" smtClean="0"/>
          </a:p>
          <a:p>
            <a:pPr marL="285750" lvl="0" indent="-285750" algn="l">
              <a:buFont typeface="Arial" pitchFamily="34" charset="0"/>
              <a:buChar char="•"/>
            </a:pPr>
            <a:endParaRPr lang="en-US" sz="1400" baseline="0" dirty="0" smtClean="0"/>
          </a:p>
          <a:p>
            <a:pPr marL="742950" lvl="1" indent="-285750" algn="l">
              <a:buFont typeface="Arial" pitchFamily="34" charset="0"/>
              <a:buChar char="•"/>
            </a:pPr>
            <a:endParaRPr lang="en-US" sz="1400" baseline="0" dirty="0" smtClean="0"/>
          </a:p>
          <a:p>
            <a:pPr marL="285750" lvl="0" indent="-285750" algn="l">
              <a:buFont typeface="Arial" pitchFamily="34" charset="0"/>
              <a:buChar char="•"/>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43</a:t>
            </a:fld>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0" lvl="0" indent="0" algn="l">
              <a:buFont typeface="Arial" pitchFamily="34" charset="0"/>
              <a:buNone/>
            </a:pPr>
            <a:r>
              <a:rPr lang="en-US" sz="1400" dirty="0" smtClean="0"/>
              <a:t>ASP.NET</a:t>
            </a:r>
            <a:r>
              <a:rPr lang="en-US" sz="1400" baseline="0" dirty="0" smtClean="0"/>
              <a:t> MVC has a bunch of supported DI points.  Not only does this allow you to architect correctly it allows you to plug in non Microsoft tooling</a:t>
            </a: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44</a:t>
            </a:fld>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Tx/>
              <a:buChar char="-"/>
            </a:pPr>
            <a:r>
              <a:rPr lang="en-US" sz="1400" baseline="0" dirty="0" smtClean="0"/>
              <a:t>Routing is what makes clean readable </a:t>
            </a:r>
            <a:r>
              <a:rPr lang="en-US" sz="1400" baseline="0" dirty="0" err="1" smtClean="0"/>
              <a:t>url’s</a:t>
            </a:r>
            <a:r>
              <a:rPr lang="en-US" sz="1400" baseline="0" dirty="0" smtClean="0"/>
              <a:t> in MVC possible.</a:t>
            </a:r>
          </a:p>
          <a:p>
            <a:pPr marL="285750" lvl="0" indent="-285750" algn="l">
              <a:buFontTx/>
              <a:buChar char="-"/>
            </a:pPr>
            <a:r>
              <a:rPr lang="en-US" sz="1400" baseline="0" dirty="0" smtClean="0"/>
              <a:t>Handles the incoming request and maps that to a controller and </a:t>
            </a:r>
            <a:r>
              <a:rPr lang="en-US" sz="1400" baseline="0" dirty="0" smtClean="0"/>
              <a:t>action based on the URL segments</a:t>
            </a:r>
            <a:endParaRPr lang="en-US" sz="1400" baseline="0" dirty="0" smtClean="0"/>
          </a:p>
          <a:p>
            <a:pPr marL="285750" lvl="0" indent="-285750" algn="l">
              <a:buFontTx/>
              <a:buChar char="-"/>
            </a:pPr>
            <a:r>
              <a:rPr lang="en-US" sz="1400" baseline="0" dirty="0" smtClean="0"/>
              <a:t>Can get complicated and confusing, luckily they can be tested</a:t>
            </a:r>
          </a:p>
          <a:p>
            <a:pPr marL="285750" lvl="0" indent="-285750" algn="l">
              <a:buFontTx/>
              <a:buChar char="-"/>
            </a:pPr>
            <a:r>
              <a:rPr lang="en-US" sz="1400" baseline="0" dirty="0" smtClean="0"/>
              <a:t>Let’s look at a demo of that now.</a:t>
            </a:r>
          </a:p>
          <a:p>
            <a:pPr marL="285750" lvl="0" indent="-285750" algn="l">
              <a:buFontTx/>
              <a:buChar char="-"/>
            </a:pPr>
            <a:endParaRPr lang="en-US" sz="1400" baseline="0" dirty="0" smtClean="0"/>
          </a:p>
          <a:p>
            <a:pPr marL="742950" lvl="1" indent="-285750" algn="l">
              <a:buFontTx/>
              <a:buChar char="-"/>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45</a:t>
            </a:fld>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Testing your routes</a:t>
            </a:r>
          </a:p>
          <a:p>
            <a:pPr marL="800100" lvl="1" indent="-342900" algn="l">
              <a:buFont typeface="Arial" pitchFamily="34" charset="0"/>
              <a:buAutoNum type="arabicPeriod"/>
            </a:pPr>
            <a:r>
              <a:rPr lang="en-US" sz="1400" baseline="0" dirty="0" smtClean="0"/>
              <a:t>For testing of my routes and controllers which you will see in a bit I am going to use </a:t>
            </a:r>
            <a:r>
              <a:rPr lang="en-US" sz="1400" baseline="0" dirty="0" err="1" smtClean="0"/>
              <a:t>MVCContrib</a:t>
            </a:r>
            <a:r>
              <a:rPr lang="en-US" sz="1400" baseline="0" dirty="0" smtClean="0"/>
              <a:t> </a:t>
            </a:r>
            <a:r>
              <a:rPr lang="en-US" sz="1400" baseline="0" dirty="0" smtClean="0"/>
              <a:t>and specifically the </a:t>
            </a:r>
            <a:r>
              <a:rPr lang="en-US" sz="1400" baseline="0" dirty="0" err="1" smtClean="0"/>
              <a:t>MvcContrib</a:t>
            </a:r>
            <a:r>
              <a:rPr lang="en-US" sz="1400" baseline="0" dirty="0" smtClean="0"/>
              <a:t> Test Helper</a:t>
            </a:r>
          </a:p>
          <a:p>
            <a:pPr marL="800100" lvl="1" indent="-342900" algn="l">
              <a:buFont typeface="Arial" pitchFamily="34" charset="0"/>
              <a:buAutoNum type="arabicPeriod"/>
            </a:pPr>
            <a:r>
              <a:rPr lang="en-US" sz="1400" baseline="0" dirty="0" smtClean="0"/>
              <a:t>You can find out more about </a:t>
            </a:r>
            <a:r>
              <a:rPr lang="en-US" sz="1400" baseline="0" dirty="0" err="1" smtClean="0"/>
              <a:t>MvcContrib</a:t>
            </a:r>
            <a:r>
              <a:rPr lang="en-US" sz="1400" baseline="0" dirty="0" smtClean="0"/>
              <a:t> at MvcContrib.codeplex.com</a:t>
            </a:r>
          </a:p>
          <a:p>
            <a:pPr marL="800100" lvl="1" indent="-342900" algn="l">
              <a:buFont typeface="Arial" pitchFamily="34" charset="0"/>
              <a:buAutoNum type="arabicPeriod"/>
            </a:pPr>
            <a:r>
              <a:rPr lang="en-US" sz="1400" b="0" i="0" baseline="0" dirty="0" smtClean="0"/>
              <a:t>NuGet MvcContrib.MVC3.TestHelper (don’t install – already installed)</a:t>
            </a:r>
            <a:endParaRPr lang="en-US" sz="1400" baseline="0" dirty="0" smtClean="0"/>
          </a:p>
          <a:p>
            <a:pPr marL="800100" lvl="1" indent="-342900" algn="l">
              <a:buFont typeface="Arial" pitchFamily="34" charset="0"/>
              <a:buAutoNum type="arabicPeriod"/>
            </a:pPr>
            <a:r>
              <a:rPr lang="en-US" sz="1400" baseline="0" dirty="0" smtClean="0"/>
              <a:t>Pull up </a:t>
            </a:r>
            <a:r>
              <a:rPr lang="en-US" sz="1400" baseline="0" dirty="0" err="1" smtClean="0"/>
              <a:t>RouteConfig.cs</a:t>
            </a:r>
            <a:r>
              <a:rPr lang="en-US" sz="1400" baseline="0" dirty="0" smtClean="0"/>
              <a:t> – this has changed a bit since MVC3 where the routes used to be defined directly in the Global.ascx</a:t>
            </a:r>
          </a:p>
          <a:p>
            <a:pPr marL="800100" lvl="1" indent="-342900" algn="l">
              <a:buFont typeface="Arial" pitchFamily="34" charset="0"/>
              <a:buAutoNum type="arabicPeriod"/>
            </a:pPr>
            <a:r>
              <a:rPr lang="en-US" sz="1400" baseline="0" dirty="0" smtClean="0"/>
              <a:t>Out of the box the Routes are defined directly in the </a:t>
            </a:r>
            <a:r>
              <a:rPr lang="en-US" sz="1400" baseline="0" dirty="0" err="1" smtClean="0"/>
              <a:t>RegisterRoutes</a:t>
            </a:r>
            <a:r>
              <a:rPr lang="en-US" sz="1400" baseline="0" dirty="0" smtClean="0"/>
              <a:t> method. </a:t>
            </a:r>
          </a:p>
          <a:p>
            <a:pPr marL="1200150" lvl="2" indent="-285750" algn="l">
              <a:buFontTx/>
              <a:buChar char="-"/>
            </a:pPr>
            <a:r>
              <a:rPr lang="en-US" sz="1400" baseline="0" dirty="0" smtClean="0"/>
              <a:t>Now I could still test my routes in my unit tests by creating a new collection of routes and adding the same routes I have created here</a:t>
            </a:r>
          </a:p>
          <a:p>
            <a:pPr marL="1200150" lvl="2" indent="-285750" algn="l">
              <a:buFontTx/>
              <a:buChar char="-"/>
            </a:pPr>
            <a:r>
              <a:rPr lang="en-US" sz="1400" baseline="0" dirty="0" smtClean="0"/>
              <a:t>But that is duplication of work and in the end I am not 100% certain that I am testing the same routes</a:t>
            </a:r>
          </a:p>
          <a:p>
            <a:pPr marL="1200150" lvl="2" indent="-285750" algn="l">
              <a:buFontTx/>
              <a:buChar char="-"/>
            </a:pPr>
            <a:r>
              <a:rPr lang="en-US" sz="1400" baseline="0" dirty="0" smtClean="0"/>
              <a:t>And since the order of routes make a huge difference, most specific first and general last, I want to make sure that I am testing exactly what will be used</a:t>
            </a:r>
          </a:p>
          <a:p>
            <a:pPr marL="1200150" lvl="2" indent="-285750" algn="l">
              <a:buFontTx/>
              <a:buChar char="-"/>
            </a:pPr>
            <a:r>
              <a:rPr lang="en-US" sz="1400" baseline="0" dirty="0" smtClean="0"/>
              <a:t>[Comment out “Out of the box” implementation and replace with “</a:t>
            </a:r>
            <a:r>
              <a:rPr lang="en-US" sz="1400" baseline="0" dirty="0" err="1" smtClean="0"/>
              <a:t>RouteProvider</a:t>
            </a:r>
            <a:r>
              <a:rPr lang="en-US" sz="1400" baseline="0" dirty="0" smtClean="0"/>
              <a:t>”</a:t>
            </a:r>
          </a:p>
          <a:p>
            <a:pPr marL="800100" lvl="1" indent="-342900" algn="l">
              <a:buFont typeface="Arial" pitchFamily="34" charset="0"/>
              <a:buAutoNum type="arabicPeriod"/>
            </a:pPr>
            <a:r>
              <a:rPr lang="en-US" sz="1400" baseline="0" dirty="0" smtClean="0"/>
              <a:t>So, I created an abstraction on top of this to allow me use the same routes in my tests that I use in my app</a:t>
            </a:r>
          </a:p>
          <a:p>
            <a:pPr marL="1200150" lvl="2" indent="-285750" algn="l">
              <a:buFont typeface="Arial" charset="0"/>
              <a:buChar char="•"/>
            </a:pPr>
            <a:r>
              <a:rPr lang="en-US" sz="1400" baseline="0" dirty="0" smtClean="0"/>
              <a:t>Otherwise if I was registering my routes the way it is done out of the box I would not be able to use the same implementation in my tests</a:t>
            </a:r>
          </a:p>
          <a:p>
            <a:pPr marL="800100" lvl="1" indent="-342900" algn="l">
              <a:buFont typeface="Arial" charset="0"/>
              <a:buAutoNum type="arabicPeriod" startAt="4"/>
            </a:pPr>
            <a:r>
              <a:rPr lang="en-US" sz="1400" baseline="0" dirty="0" smtClean="0"/>
              <a:t>Open </a:t>
            </a:r>
            <a:r>
              <a:rPr lang="en-US" sz="1400" baseline="0" dirty="0" err="1" smtClean="0"/>
              <a:t>RouteTester</a:t>
            </a:r>
            <a:endParaRPr lang="en-US" sz="1400" baseline="0" dirty="0" smtClean="0"/>
          </a:p>
          <a:p>
            <a:pPr marL="914400" lvl="2" indent="0" algn="l">
              <a:buFont typeface="Arial" charset="0"/>
              <a:buNone/>
            </a:pPr>
            <a:r>
              <a:rPr lang="en-US" sz="1400" baseline="0" dirty="0" smtClean="0"/>
              <a:t>- Look at the usage of the </a:t>
            </a:r>
            <a:r>
              <a:rPr lang="en-US" sz="1400" baseline="0" dirty="0" err="1" smtClean="0"/>
              <a:t>RouteProvider</a:t>
            </a:r>
            <a:endParaRPr lang="en-US" sz="1400" baseline="0" dirty="0" smtClean="0"/>
          </a:p>
          <a:p>
            <a:pPr marL="800100" lvl="1" indent="-342900" algn="l">
              <a:buFont typeface="Arial" charset="0"/>
              <a:buAutoNum type="arabicPeriod" startAt="4"/>
            </a:pPr>
            <a:r>
              <a:rPr lang="en-US" sz="1400" baseline="0" dirty="0" smtClean="0"/>
              <a:t>Create a test for the default route:</a:t>
            </a:r>
          </a:p>
          <a:p>
            <a:pPr marL="457200" lvl="1" indent="0" algn="l">
              <a:buFont typeface="Arial" charset="0"/>
              <a:buNone/>
            </a:pPr>
            <a:endParaRPr lang="en-US" sz="1400" baseline="0" dirty="0" smtClean="0"/>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pPr lvl="1"/>
            <a:r>
              <a:rPr lang="en-US" sz="1200" kern="1200" dirty="0" smtClean="0">
                <a:solidFill>
                  <a:schemeClr val="tx1"/>
                </a:solidFill>
                <a:latin typeface="+mn-lt"/>
                <a:ea typeface="+mn-ea"/>
                <a:cs typeface="+mn-cs"/>
              </a:rPr>
              <a:t>        	public void </a:t>
            </a:r>
            <a:r>
              <a:rPr lang="en-US" sz="1200" kern="1200" dirty="0" err="1" smtClean="0">
                <a:solidFill>
                  <a:schemeClr val="tx1"/>
                </a:solidFill>
                <a:latin typeface="+mn-lt"/>
                <a:ea typeface="+mn-ea"/>
                <a:cs typeface="+mn-cs"/>
              </a:rPr>
              <a:t>RequestGoingTo_Whack_ShouldMapTo_Customer_Index</a:t>
            </a:r>
            <a:r>
              <a:rPr lang="en-US" sz="1200" kern="1200" dirty="0" smtClean="0">
                <a:solidFill>
                  <a:schemeClr val="tx1"/>
                </a:solidFill>
                <a:latin typeface="+mn-lt"/>
                <a:ea typeface="+mn-ea"/>
                <a:cs typeface="+mn-cs"/>
              </a:rPr>
              <a:t>() {</a:t>
            </a:r>
          </a:p>
          <a:p>
            <a:pPr lvl="1"/>
            <a:r>
              <a:rPr lang="en-US" sz="1200" kern="1200" dirty="0" smtClean="0">
                <a:solidFill>
                  <a:schemeClr val="tx1"/>
                </a:solidFill>
                <a:latin typeface="+mn-lt"/>
                <a:ea typeface="+mn-ea"/>
                <a:cs typeface="+mn-cs"/>
              </a:rPr>
              <a:t>	   //Arrange</a:t>
            </a:r>
          </a:p>
          <a:p>
            <a:pPr lvl="1"/>
            <a:r>
              <a:rPr lang="en-US" sz="1200" kern="1200" dirty="0" smtClean="0">
                <a:solidFill>
                  <a:schemeClr val="tx1"/>
                </a:solidFill>
                <a:latin typeface="+mn-lt"/>
                <a:ea typeface="+mn-ea"/>
                <a:cs typeface="+mn-cs"/>
              </a:rPr>
              <a:t>            string url = "~/";</a:t>
            </a:r>
          </a:p>
          <a:p>
            <a:pPr lvl="1"/>
            <a:r>
              <a:rPr lang="en-US" sz="1200" kern="1200" dirty="0" smtClean="0">
                <a:solidFill>
                  <a:schemeClr val="tx1"/>
                </a:solidFill>
                <a:latin typeface="+mn-lt"/>
                <a:ea typeface="+mn-ea"/>
                <a:cs typeface="+mn-cs"/>
              </a:rPr>
              <a:t>            //Act &amp; Assert</a:t>
            </a:r>
          </a:p>
          <a:p>
            <a:pPr lvl="1"/>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url.ShouldMapTo</a:t>
            </a:r>
            <a:r>
              <a:rPr lang="en-US" sz="1200" kern="1200" dirty="0" smtClean="0">
                <a:solidFill>
                  <a:schemeClr val="tx1"/>
                </a:solidFill>
                <a:latin typeface="+mn-lt"/>
                <a:ea typeface="+mn-ea"/>
                <a:cs typeface="+mn-cs"/>
              </a:rPr>
              <a:t>&lt;</a:t>
            </a:r>
            <a:r>
              <a:rPr lang="en-US" sz="1200" kern="1200" dirty="0" err="1" smtClean="0">
                <a:solidFill>
                  <a:schemeClr val="tx1"/>
                </a:solidFill>
                <a:latin typeface="+mn-lt"/>
                <a:ea typeface="+mn-ea"/>
                <a:cs typeface="+mn-cs"/>
              </a:rPr>
              <a:t>CustomerController</a:t>
            </a:r>
            <a:r>
              <a:rPr lang="en-US" sz="1200" kern="1200" dirty="0" smtClean="0">
                <a:solidFill>
                  <a:schemeClr val="tx1"/>
                </a:solidFill>
                <a:latin typeface="+mn-lt"/>
                <a:ea typeface="+mn-ea"/>
                <a:cs typeface="+mn-cs"/>
              </a:rPr>
              <a:t>&gt;(action =&gt; </a:t>
            </a:r>
            <a:r>
              <a:rPr lang="en-US" sz="1200" kern="1200" dirty="0" err="1" smtClean="0">
                <a:solidFill>
                  <a:schemeClr val="tx1"/>
                </a:solidFill>
                <a:latin typeface="+mn-lt"/>
                <a:ea typeface="+mn-ea"/>
                <a:cs typeface="+mn-cs"/>
              </a:rPr>
              <a:t>action.Index</a:t>
            </a:r>
            <a:r>
              <a:rPr lang="en-US" sz="1200" kern="1200" dirty="0" smtClean="0">
                <a:solidFill>
                  <a:schemeClr val="tx1"/>
                </a:solidFill>
                <a:latin typeface="+mn-lt"/>
                <a:ea typeface="+mn-ea"/>
                <a:cs typeface="+mn-cs"/>
              </a:rPr>
              <a:t>(1));</a:t>
            </a:r>
          </a:p>
          <a:p>
            <a:pPr lvl="1"/>
            <a:r>
              <a:rPr lang="en-US" sz="1200" kern="1200" dirty="0" smtClean="0">
                <a:solidFill>
                  <a:schemeClr val="tx1"/>
                </a:solidFill>
                <a:latin typeface="+mn-lt"/>
                <a:ea typeface="+mn-ea"/>
                <a:cs typeface="+mn-cs"/>
              </a:rPr>
              <a:t>        }</a:t>
            </a:r>
          </a:p>
          <a:p>
            <a:pPr lvl="1"/>
            <a:endParaRPr lang="en-US" sz="1200" kern="1200" baseline="0" dirty="0" smtClean="0">
              <a:solidFill>
                <a:schemeClr val="tx1"/>
              </a:solidFill>
              <a:latin typeface="+mn-lt"/>
              <a:ea typeface="+mn-ea"/>
              <a:cs typeface="+mn-cs"/>
            </a:endParaRPr>
          </a:p>
          <a:p>
            <a:pPr marL="685800" lvl="1" indent="-228600">
              <a:buAutoNum type="arabicPeriod" startAt="5"/>
            </a:pPr>
            <a:r>
              <a:rPr lang="en-US" sz="1200" kern="1200" baseline="0" dirty="0" smtClean="0">
                <a:solidFill>
                  <a:schemeClr val="tx1"/>
                </a:solidFill>
                <a:latin typeface="+mn-lt"/>
                <a:ea typeface="+mn-ea"/>
                <a:cs typeface="+mn-cs"/>
              </a:rPr>
              <a:t>Test for ignore</a:t>
            </a:r>
          </a:p>
          <a:p>
            <a:pPr marL="685800" lvl="1" indent="-228600">
              <a:buAutoNum type="arabicPeriod" startAt="5"/>
            </a:pPr>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void </a:t>
            </a:r>
            <a:r>
              <a:rPr lang="en-US" sz="1200" kern="1200" dirty="0" err="1" smtClean="0">
                <a:solidFill>
                  <a:schemeClr val="tx1"/>
                </a:solidFill>
                <a:latin typeface="+mn-lt"/>
                <a:ea typeface="+mn-ea"/>
                <a:cs typeface="+mn-cs"/>
              </a:rPr>
              <a:t>RequestTo_Wack_TraceAxd_ShouldBe_Ignored</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//Arrange</a:t>
            </a:r>
          </a:p>
          <a:p>
            <a:r>
              <a:rPr lang="en-US" sz="1200" kern="1200" dirty="0" smtClean="0">
                <a:solidFill>
                  <a:schemeClr val="tx1"/>
                </a:solidFill>
                <a:latin typeface="+mn-lt"/>
                <a:ea typeface="+mn-ea"/>
                <a:cs typeface="+mn-cs"/>
              </a:rPr>
              <a:t>	    string url = "~/</a:t>
            </a:r>
            <a:r>
              <a:rPr lang="en-US" sz="1200" kern="1200" dirty="0" err="1" smtClean="0">
                <a:solidFill>
                  <a:schemeClr val="tx1"/>
                </a:solidFill>
                <a:latin typeface="+mn-lt"/>
                <a:ea typeface="+mn-ea"/>
                <a:cs typeface="+mn-cs"/>
              </a:rPr>
              <a:t>trace.axd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//Act &amp; Assert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url.ShouldBeIgnored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endParaRPr lang="en-US" sz="2000" kern="1200" baseline="0" dirty="0" smtClean="0">
              <a:solidFill>
                <a:schemeClr val="tx1"/>
              </a:solidFill>
              <a:latin typeface="+mn-lt"/>
              <a:ea typeface="+mn-ea"/>
              <a:cs typeface="+mn-cs"/>
            </a:endParaRPr>
          </a:p>
          <a:p>
            <a:pPr marL="914400" lvl="1" indent="-457200">
              <a:buAutoNum type="arabicPeriod" startAt="5"/>
            </a:pPr>
            <a:endParaRPr lang="en-US" sz="2400" baseline="0" dirty="0" smtClean="0"/>
          </a:p>
          <a:p>
            <a:pPr marL="800100" lvl="1" indent="-342900" algn="l">
              <a:buFont typeface="Arial" charset="0"/>
              <a:buAutoNum type="arabicPeriod" startAt="4"/>
            </a:pPr>
            <a:endParaRPr lang="en-US" sz="1400" baseline="0" dirty="0" smtClean="0"/>
          </a:p>
          <a:p>
            <a:pPr marL="1257300" lvl="2" indent="-342900" algn="l">
              <a:buFont typeface="Arial" pitchFamily="34" charset="0"/>
              <a:buAutoNum type="arabicPeriod"/>
            </a:pPr>
            <a:endParaRPr lang="en-US" sz="1400" baseline="0" dirty="0" smtClean="0"/>
          </a:p>
          <a:p>
            <a:pPr marL="800100" lvl="1" indent="-342900" algn="l">
              <a:buFont typeface="Arial" pitchFamily="34" charset="0"/>
              <a:buAutoNum type="arabi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46</a:t>
            </a:fld>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Tx/>
              <a:buChar char="-"/>
            </a:pPr>
            <a:r>
              <a:rPr lang="en-US" sz="1400" baseline="0" dirty="0" smtClean="0"/>
              <a:t>Very little logic</a:t>
            </a:r>
          </a:p>
          <a:p>
            <a:pPr marL="742950" lvl="1" indent="-285750" algn="l">
              <a:buFontTx/>
              <a:buChar char="-"/>
            </a:pPr>
            <a:r>
              <a:rPr lang="en-US" sz="1400" baseline="0" dirty="0" smtClean="0"/>
              <a:t>Glorified traffic cop that directs input from the view either down the service road and back to the view, in a different direction (redirect, </a:t>
            </a:r>
            <a:r>
              <a:rPr lang="en-US" sz="1400" baseline="0" dirty="0" err="1" smtClean="0"/>
              <a:t>etc</a:t>
            </a:r>
            <a:r>
              <a:rPr lang="en-US" sz="1400" baseline="0" dirty="0" smtClean="0"/>
              <a:t>), or to turn around if invalid</a:t>
            </a:r>
          </a:p>
          <a:p>
            <a:pPr marL="285750" lvl="0" indent="-285750" algn="l">
              <a:buFontTx/>
              <a:buChar char="-"/>
            </a:pPr>
            <a:r>
              <a:rPr lang="en-US" sz="1400" baseline="0" dirty="0" smtClean="0"/>
              <a:t>Loosely coupled</a:t>
            </a:r>
          </a:p>
          <a:p>
            <a:pPr marL="742950" lvl="1" indent="-285750" algn="l">
              <a:buFontTx/>
              <a:buChar char="-"/>
            </a:pPr>
            <a:r>
              <a:rPr lang="en-US" sz="1400" baseline="0" dirty="0" smtClean="0"/>
              <a:t>Dependencies should be injected</a:t>
            </a:r>
          </a:p>
          <a:p>
            <a:pPr marL="285750" lvl="0" indent="-285750" algn="l">
              <a:buFontTx/>
              <a:buChar char="-"/>
            </a:pPr>
            <a:r>
              <a:rPr lang="en-US" sz="1400" baseline="0" dirty="0" smtClean="0"/>
              <a:t>Things to be tested</a:t>
            </a:r>
          </a:p>
          <a:p>
            <a:pPr marL="742950" lvl="1" indent="-285750" algn="l">
              <a:buFontTx/>
              <a:buChar char="-"/>
            </a:pPr>
            <a:r>
              <a:rPr lang="en-US" sz="1400" baseline="0" dirty="0" smtClean="0"/>
              <a:t>Takes Correct Action</a:t>
            </a:r>
          </a:p>
          <a:p>
            <a:pPr marL="1200150" lvl="2" indent="-285750" algn="l">
              <a:buFontTx/>
              <a:buChar char="-"/>
            </a:pPr>
            <a:r>
              <a:rPr lang="en-US" sz="1400" baseline="0" dirty="0" smtClean="0"/>
              <a:t>Redirects to the correct view</a:t>
            </a:r>
          </a:p>
          <a:p>
            <a:pPr marL="1200150" lvl="2" indent="-285750" algn="l">
              <a:buFontTx/>
              <a:buChar char="-"/>
            </a:pPr>
            <a:r>
              <a:rPr lang="en-US" sz="1400" baseline="0" dirty="0" smtClean="0"/>
              <a:t>Returns correct view</a:t>
            </a:r>
          </a:p>
          <a:p>
            <a:pPr marL="1200150" lvl="2" indent="-285750" algn="l">
              <a:buFontTx/>
              <a:buChar char="-"/>
            </a:pPr>
            <a:r>
              <a:rPr lang="en-US" sz="1400" baseline="0" dirty="0" smtClean="0"/>
              <a:t>Includes correct model </a:t>
            </a:r>
          </a:p>
          <a:p>
            <a:pPr marL="742950" lvl="1" indent="-285750" algn="l">
              <a:buFontTx/>
              <a:buChar char="-"/>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47</a:t>
            </a:fld>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Isolating the Controller</a:t>
            </a:r>
          </a:p>
          <a:p>
            <a:pPr marL="800100" lvl="1" indent="-342900" algn="l">
              <a:buFont typeface="Arial" pitchFamily="34" charset="0"/>
              <a:buAutoNum type="arabicPeriod"/>
            </a:pPr>
            <a:r>
              <a:rPr lang="en-US" sz="1400" baseline="0" dirty="0" smtClean="0"/>
              <a:t>Resolver and StructureMap</a:t>
            </a:r>
          </a:p>
          <a:p>
            <a:pPr marL="800100" lvl="1" indent="-342900" algn="l">
              <a:buFont typeface="Arial" pitchFamily="34" charset="0"/>
              <a:buAutoNum type="arabicPeriod"/>
            </a:pPr>
            <a:r>
              <a:rPr lang="en-US" sz="1400" baseline="0" dirty="0" smtClean="0"/>
              <a:t>Common -&gt; Interfaces -&gt; </a:t>
            </a:r>
            <a:r>
              <a:rPr lang="en-US" sz="1400" baseline="0" dirty="0" err="1" smtClean="0"/>
              <a:t>IPersonService</a:t>
            </a:r>
            <a:endParaRPr lang="en-US" sz="1400" baseline="0" dirty="0" smtClean="0"/>
          </a:p>
          <a:p>
            <a:pPr marL="800100" lvl="1" indent="-342900" algn="l">
              <a:buFont typeface="Arial" pitchFamily="34" charset="0"/>
              <a:buAutoNum type="arabicPeriod"/>
            </a:pPr>
            <a:r>
              <a:rPr lang="en-US" sz="1400" baseline="0" dirty="0" smtClean="0"/>
              <a:t>Service -&gt; </a:t>
            </a:r>
            <a:r>
              <a:rPr lang="en-US" sz="1400" baseline="0" dirty="0" err="1" smtClean="0"/>
              <a:t>PersonService</a:t>
            </a:r>
            <a:endParaRPr lang="en-US" sz="1400" baseline="0" dirty="0" smtClean="0"/>
          </a:p>
          <a:p>
            <a:pPr marL="800100" lvl="1" indent="-342900" algn="l">
              <a:buFont typeface="Arial" pitchFamily="34" charset="0"/>
              <a:buAutoNum type="arabicPeriod"/>
            </a:pPr>
            <a:r>
              <a:rPr lang="en-US" sz="1400" baseline="0" dirty="0" smtClean="0"/>
              <a:t>Controller Project</a:t>
            </a:r>
          </a:p>
          <a:p>
            <a:pPr marL="1200150" lvl="2" indent="-285750" algn="l">
              <a:buFontTx/>
              <a:buChar char="-"/>
            </a:pPr>
            <a:r>
              <a:rPr lang="en-US" sz="1400" baseline="0" dirty="0" smtClean="0"/>
              <a:t>Yes, I put my controller’s in their own project…explain why</a:t>
            </a:r>
          </a:p>
          <a:p>
            <a:pPr marL="1200150" lvl="2" indent="-285750" algn="l">
              <a:buFontTx/>
              <a:buChar char="-"/>
            </a:pPr>
            <a:r>
              <a:rPr lang="en-US" sz="1400" baseline="0" dirty="0" smtClean="0"/>
              <a:t>Show </a:t>
            </a:r>
            <a:r>
              <a:rPr lang="en-US" sz="1400" baseline="0" dirty="0" err="1" smtClean="0"/>
              <a:t>Global.asax.cs</a:t>
            </a:r>
            <a:r>
              <a:rPr lang="en-US" sz="1400" baseline="0" dirty="0" smtClean="0"/>
              <a:t> and how controller project is handled with </a:t>
            </a:r>
            <a:r>
              <a:rPr lang="en-US" sz="1400" baseline="0" dirty="0" smtClean="0"/>
              <a:t>routing </a:t>
            </a:r>
            <a:r>
              <a:rPr lang="en-US" sz="1400" b="1" baseline="0" dirty="0" smtClean="0"/>
              <a:t>[namespace]</a:t>
            </a:r>
            <a:endParaRPr lang="en-US" sz="1400" b="1" baseline="0" dirty="0" smtClean="0"/>
          </a:p>
          <a:p>
            <a:pPr marL="1200150" lvl="2" indent="-285750" algn="l">
              <a:buFontTx/>
              <a:buChar char="-"/>
            </a:pPr>
            <a:r>
              <a:rPr lang="en-US" sz="1400" baseline="0" dirty="0" err="1" smtClean="0"/>
              <a:t>CustomerController</a:t>
            </a:r>
            <a:endParaRPr lang="en-US" sz="1400" baseline="0" dirty="0" smtClean="0"/>
          </a:p>
          <a:p>
            <a:pPr marL="1657350" lvl="3" indent="-285750" algn="l">
              <a:buFontTx/>
              <a:buChar char="-"/>
            </a:pPr>
            <a:r>
              <a:rPr lang="en-US" sz="1400" baseline="0" dirty="0" smtClean="0"/>
              <a:t>With my current architecture - every </a:t>
            </a:r>
            <a:r>
              <a:rPr lang="en-US" sz="1400" baseline="0" dirty="0" smtClean="0"/>
              <a:t>controller will need an </a:t>
            </a:r>
            <a:r>
              <a:rPr lang="en-US" sz="1400" baseline="0" dirty="0" err="1" smtClean="0"/>
              <a:t>ILoggingService</a:t>
            </a:r>
            <a:r>
              <a:rPr lang="en-US" sz="1400" baseline="0" dirty="0" smtClean="0"/>
              <a:t> and an I[controller </a:t>
            </a:r>
            <a:r>
              <a:rPr lang="en-US" sz="1400" baseline="0" dirty="0" smtClean="0"/>
              <a:t>name]Service</a:t>
            </a:r>
          </a:p>
          <a:p>
            <a:pPr marL="1657350" lvl="3" indent="-285750" algn="l">
              <a:buFontTx/>
              <a:buChar char="-"/>
            </a:pPr>
            <a:r>
              <a:rPr lang="en-US" sz="1400" baseline="0" dirty="0" smtClean="0"/>
              <a:t>I am using StructureMap as my IoC Container, but that requires me to wire up my dependencies one by one</a:t>
            </a:r>
            <a:endParaRPr lang="en-US" sz="1400" baseline="0" dirty="0" smtClean="0"/>
          </a:p>
          <a:p>
            <a:pPr marL="1657350" lvl="3" indent="-285750" algn="l">
              <a:buFontTx/>
              <a:buChar char="-"/>
            </a:pPr>
            <a:r>
              <a:rPr lang="en-US" sz="1400" baseline="0" dirty="0" smtClean="0"/>
              <a:t>What if there was a way to not have to wire up the dependencies manually for each controller?</a:t>
            </a:r>
          </a:p>
          <a:p>
            <a:pPr marL="1657350" lvl="3" indent="-285750" algn="l">
              <a:buFontTx/>
              <a:buChar char="-"/>
            </a:pPr>
            <a:r>
              <a:rPr lang="en-US" sz="1400" baseline="0" dirty="0" smtClean="0"/>
              <a:t>Custom Controller Factory</a:t>
            </a:r>
          </a:p>
          <a:p>
            <a:pPr marL="2114550" lvl="4" indent="-285750" algn="l">
              <a:buFontTx/>
              <a:buChar char="-"/>
            </a:pPr>
            <a:r>
              <a:rPr lang="en-US" sz="1400" baseline="0" dirty="0" smtClean="0"/>
              <a:t>Out of the box the default controller factory just resolves controllers using the default naming convention</a:t>
            </a:r>
          </a:p>
          <a:p>
            <a:pPr marL="2114550" lvl="4" indent="-285750" algn="l">
              <a:buFontTx/>
              <a:buChar char="-"/>
            </a:pPr>
            <a:r>
              <a:rPr lang="en-US" sz="1400" baseline="0" dirty="0" smtClean="0"/>
              <a:t>You can create a custom controller factory to add functionality and/or override the default functionality</a:t>
            </a:r>
          </a:p>
          <a:p>
            <a:pPr marL="2114550" lvl="4" indent="-285750" algn="l">
              <a:buFontTx/>
              <a:buChar char="-"/>
            </a:pPr>
            <a:r>
              <a:rPr lang="en-US" sz="1400" baseline="0" dirty="0" smtClean="0"/>
              <a:t>In this case we are going to pimp out the default controller factory with StructureMap</a:t>
            </a:r>
          </a:p>
          <a:p>
            <a:pPr marL="2114550" lvl="4" indent="-285750" algn="l">
              <a:buFontTx/>
              <a:buChar char="-"/>
            </a:pPr>
            <a:r>
              <a:rPr lang="en-US" sz="1400" baseline="0" dirty="0" smtClean="0"/>
              <a:t>Explain </a:t>
            </a:r>
            <a:r>
              <a:rPr lang="en-US" sz="1400" baseline="0" dirty="0" err="1" smtClean="0"/>
              <a:t>GetControllerInstance</a:t>
            </a:r>
            <a:endParaRPr lang="en-US" sz="1400" baseline="0" dirty="0" smtClean="0"/>
          </a:p>
          <a:p>
            <a:pPr marL="2114550" lvl="4" indent="-285750" algn="l">
              <a:buFontTx/>
              <a:buChar char="-"/>
            </a:pPr>
            <a:r>
              <a:rPr lang="en-US" sz="1400" baseline="0" dirty="0" smtClean="0"/>
              <a:t>Show how we are using StructureMap and the </a:t>
            </a:r>
            <a:r>
              <a:rPr lang="en-US" sz="1400" baseline="0" dirty="0" err="1" smtClean="0"/>
              <a:t>IContainer</a:t>
            </a:r>
            <a:endParaRPr lang="en-US" sz="1400" baseline="0" dirty="0" smtClean="0"/>
          </a:p>
          <a:p>
            <a:pPr marL="2114550" lvl="4" indent="-285750" algn="l">
              <a:buFontTx/>
              <a:buChar char="-"/>
            </a:pPr>
            <a:r>
              <a:rPr lang="en-US" sz="1400" baseline="0" dirty="0" smtClean="0"/>
              <a:t>And we need to tell ASP.NET MVC to use the Custom Controller Factory</a:t>
            </a:r>
          </a:p>
          <a:p>
            <a:pPr marL="2571750" lvl="5" indent="-285750" algn="l">
              <a:buFontTx/>
              <a:buChar char="-"/>
            </a:pPr>
            <a:r>
              <a:rPr lang="en-US" sz="1400" baseline="0" dirty="0" err="1" smtClean="0"/>
              <a:t>Global.asax.cs</a:t>
            </a:r>
            <a:endParaRPr lang="en-US" sz="1400" baseline="0" dirty="0" smtClean="0"/>
          </a:p>
          <a:p>
            <a:pPr lvl="6"/>
            <a:r>
              <a:rPr lang="en-US" sz="1200" kern="1200" dirty="0" smtClean="0">
                <a:solidFill>
                  <a:schemeClr val="tx1"/>
                </a:solidFill>
                <a:latin typeface="+mn-lt"/>
                <a:ea typeface="+mn-ea"/>
                <a:cs typeface="+mn-cs"/>
              </a:rPr>
              <a:t>private void </a:t>
            </a:r>
            <a:r>
              <a:rPr lang="en-US" sz="1200" kern="1200" dirty="0" err="1" smtClean="0">
                <a:solidFill>
                  <a:schemeClr val="tx1"/>
                </a:solidFill>
                <a:latin typeface="+mn-lt"/>
                <a:ea typeface="+mn-ea"/>
                <a:cs typeface="+mn-cs"/>
              </a:rPr>
              <a:t>SetControllerFactory</a:t>
            </a:r>
            <a:r>
              <a:rPr lang="en-US" sz="1200" kern="1200" dirty="0" smtClean="0">
                <a:solidFill>
                  <a:schemeClr val="tx1"/>
                </a:solidFill>
                <a:latin typeface="+mn-lt"/>
                <a:ea typeface="+mn-ea"/>
                <a:cs typeface="+mn-cs"/>
              </a:rPr>
              <a:t>() {</a:t>
            </a:r>
          </a:p>
          <a:p>
            <a:pPr lvl="6"/>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ControllerBuilder.Current.SetControllerFactory</a:t>
            </a:r>
            <a:r>
              <a:rPr lang="en-US" sz="1200" kern="1200" dirty="0" smtClean="0">
                <a:solidFill>
                  <a:schemeClr val="tx1"/>
                </a:solidFill>
                <a:latin typeface="+mn-lt"/>
                <a:ea typeface="+mn-ea"/>
                <a:cs typeface="+mn-cs"/>
              </a:rPr>
              <a:t>(new </a:t>
            </a:r>
            <a:r>
              <a:rPr lang="en-US" sz="1200" kern="1200" dirty="0" err="1" smtClean="0">
                <a:solidFill>
                  <a:schemeClr val="tx1"/>
                </a:solidFill>
                <a:latin typeface="+mn-lt"/>
                <a:ea typeface="+mn-ea"/>
                <a:cs typeface="+mn-cs"/>
              </a:rPr>
              <a:t>ControllerFactory</a:t>
            </a:r>
            <a:r>
              <a:rPr lang="en-US" sz="1200" kern="1200" dirty="0" smtClean="0">
                <a:solidFill>
                  <a:schemeClr val="tx1"/>
                </a:solidFill>
                <a:latin typeface="+mn-lt"/>
                <a:ea typeface="+mn-ea"/>
                <a:cs typeface="+mn-cs"/>
              </a:rPr>
              <a:t>());</a:t>
            </a:r>
          </a:p>
          <a:p>
            <a:pPr lvl="6"/>
            <a:r>
              <a:rPr lang="en-US" sz="1200" kern="1200" dirty="0" smtClean="0">
                <a:solidFill>
                  <a:schemeClr val="tx1"/>
                </a:solidFill>
                <a:latin typeface="+mn-lt"/>
                <a:ea typeface="+mn-ea"/>
                <a:cs typeface="+mn-cs"/>
              </a:rPr>
              <a:t>        }</a:t>
            </a:r>
          </a:p>
          <a:p>
            <a:pPr lvl="6"/>
            <a:r>
              <a:rPr lang="en-US" sz="1200" kern="1200" baseline="0" dirty="0" smtClean="0">
                <a:solidFill>
                  <a:schemeClr val="tx1"/>
                </a:solidFill>
                <a:latin typeface="+mn-lt"/>
                <a:ea typeface="+mn-ea"/>
                <a:cs typeface="+mn-cs"/>
              </a:rPr>
              <a:t>	</a:t>
            </a:r>
            <a:endParaRPr lang="en-US" sz="2400" baseline="0" dirty="0" smtClean="0"/>
          </a:p>
          <a:p>
            <a:pPr marL="2114550" lvl="4" indent="-285750" algn="l">
              <a:buFontTx/>
              <a:buChar char="-"/>
            </a:pPr>
            <a:r>
              <a:rPr lang="en-US" sz="1400" baseline="0" dirty="0" smtClean="0"/>
              <a:t>And then change the Customer Controller to accept the 2 dependencies as inputs</a:t>
            </a:r>
          </a:p>
          <a:p>
            <a:pPr marL="2114550" lvl="4" indent="-285750" algn="l">
              <a:buFontTx/>
              <a:buChar char="-"/>
            </a:pPr>
            <a:r>
              <a:rPr lang="en-US" sz="1400" baseline="0" dirty="0" smtClean="0"/>
              <a:t>That’s it the combination of ASP.NET MVC and having a StructureMap container in our Controller Factory allows our controllers to automatically resolve their dependencies!</a:t>
            </a:r>
          </a:p>
          <a:p>
            <a:pPr marL="1200150" lvl="2" indent="-285750" algn="l">
              <a:buFontTx/>
              <a:buChar char="-"/>
            </a:pPr>
            <a:endParaRPr lang="en-US" sz="1400" baseline="0" dirty="0" smtClean="0"/>
          </a:p>
          <a:p>
            <a:pPr marL="1200150" lvl="2" indent="-285750" algn="l">
              <a:buFontTx/>
              <a:buChar char="-"/>
            </a:pPr>
            <a:endParaRPr lang="en-US" sz="1400" baseline="0" dirty="0" smtClean="0"/>
          </a:p>
          <a:p>
            <a:pPr marL="342900" lvl="0" indent="-342900" algn="l">
              <a:buFontTx/>
              <a:buAutoNum type="arabicPeriod" startAt="2"/>
            </a:pPr>
            <a:r>
              <a:rPr lang="en-US" sz="1400" b="1" i="1" baseline="0" dirty="0" smtClean="0"/>
              <a:t>Testing the Controller</a:t>
            </a:r>
          </a:p>
          <a:p>
            <a:pPr marL="742950" lvl="1" indent="-285750" algn="l">
              <a:buFontTx/>
              <a:buChar char="-"/>
            </a:pPr>
            <a:r>
              <a:rPr lang="en-US" sz="1400" b="0" i="0" baseline="0" dirty="0" smtClean="0"/>
              <a:t>Open the controller test class, talk about the usage of fakes</a:t>
            </a:r>
          </a:p>
          <a:p>
            <a:pPr marL="742950" lvl="1" indent="-285750" algn="l">
              <a:buFontTx/>
              <a:buChar char="-"/>
            </a:pPr>
            <a:r>
              <a:rPr lang="en-US" sz="1400" b="0" i="0" baseline="0" dirty="0" smtClean="0"/>
              <a:t>In order to test that the correct view is being returned or we are redirecting as necessary or the correct model is being returned we could write some really ugly low-level code that interrogates the controller context…or we could use MVCContrib</a:t>
            </a:r>
          </a:p>
          <a:p>
            <a:pPr marL="742950" lvl="1" indent="-285750" algn="l">
              <a:buFontTx/>
              <a:buChar char="-"/>
            </a:pPr>
            <a:r>
              <a:rPr lang="en-US" sz="1400" b="0" i="0" baseline="0" dirty="0" smtClean="0"/>
              <a:t>NuGet MvcContrib.MVC3.TestHelper (don’t install – already installed)</a:t>
            </a:r>
          </a:p>
          <a:p>
            <a:pPr marL="742950" lvl="1" indent="-285750" algn="l">
              <a:buFontTx/>
              <a:buChar char="-"/>
            </a:pPr>
            <a:r>
              <a:rPr lang="en-US" sz="1400" b="0" i="0" baseline="0" dirty="0" smtClean="0"/>
              <a:t>So let’s test that our Index controller method returns a view named “Index”</a:t>
            </a:r>
          </a:p>
          <a:p>
            <a:pPr marL="1200150" lvl="2" indent="-285750" algn="l">
              <a:buFontTx/>
              <a:buChar char="-"/>
            </a:pPr>
            <a:r>
              <a:rPr lang="en-US" sz="1400" b="0" i="0" baseline="0" dirty="0" smtClean="0"/>
              <a:t>[</a:t>
            </a:r>
            <a:r>
              <a:rPr lang="en-US" sz="1400" b="0" i="0" baseline="0" dirty="0" err="1" smtClean="0"/>
              <a:t>TestMethod</a:t>
            </a:r>
            <a:r>
              <a:rPr lang="en-US" sz="1400" b="0" i="0" baseline="0" dirty="0" smtClean="0"/>
              <a:t>]</a:t>
            </a:r>
          </a:p>
          <a:p>
            <a:pPr marL="1200150" lvl="2" indent="-285750" algn="l">
              <a:buFontTx/>
              <a:buChar char="-"/>
            </a:pPr>
            <a:r>
              <a:rPr lang="en-US" sz="1400" b="0" i="0" baseline="0" dirty="0" smtClean="0"/>
              <a:t>        public void </a:t>
            </a:r>
            <a:r>
              <a:rPr lang="en-US" sz="1400" b="0" i="0" baseline="0" dirty="0" err="1" smtClean="0"/>
              <a:t>Index_ShouldReturn_ViewNamed_Index</a:t>
            </a:r>
            <a:r>
              <a:rPr lang="en-US" sz="1400" b="0" i="0" baseline="0" dirty="0" smtClean="0"/>
              <a:t>() {</a:t>
            </a:r>
          </a:p>
          <a:p>
            <a:pPr marL="1200150" lvl="2" indent="-285750" algn="l">
              <a:buFontTx/>
              <a:buChar char="-"/>
            </a:pPr>
            <a:r>
              <a:rPr lang="en-US" sz="1400" b="0" i="0" baseline="0" dirty="0" smtClean="0"/>
              <a:t>            //Arrange</a:t>
            </a:r>
          </a:p>
          <a:p>
            <a:pPr marL="1200150" lvl="2" indent="-285750" algn="l">
              <a:buFontTx/>
              <a:buChar char="-"/>
            </a:pPr>
            <a:r>
              <a:rPr lang="en-US" sz="1400" b="0" i="0" baseline="0" dirty="0" smtClean="0"/>
              <a:t>            </a:t>
            </a:r>
            <a:r>
              <a:rPr lang="en-US" sz="1400" b="0" i="0" baseline="0" dirty="0" err="1" smtClean="0"/>
              <a:t>CustomerController</a:t>
            </a:r>
            <a:r>
              <a:rPr lang="en-US" sz="1400" b="0" i="0" baseline="0" dirty="0" smtClean="0"/>
              <a:t> controller = new </a:t>
            </a:r>
            <a:r>
              <a:rPr lang="en-US" sz="1400" b="0" i="0" baseline="0" dirty="0" err="1" smtClean="0"/>
              <a:t>CustomerController</a:t>
            </a:r>
            <a:r>
              <a:rPr lang="en-US" sz="1400" b="0" i="0" baseline="0" dirty="0" smtClean="0"/>
              <a:t>(_</a:t>
            </a:r>
            <a:r>
              <a:rPr lang="en-US" sz="1400" b="0" i="0" baseline="0" dirty="0" err="1" smtClean="0"/>
              <a:t>loggingService</a:t>
            </a:r>
            <a:r>
              <a:rPr lang="en-US" sz="1400" b="0" i="0" baseline="0" dirty="0" smtClean="0"/>
              <a:t>, _</a:t>
            </a:r>
            <a:r>
              <a:rPr lang="en-US" sz="1400" b="0" i="0" baseline="0" dirty="0" err="1" smtClean="0"/>
              <a:t>customerService</a:t>
            </a:r>
            <a:r>
              <a:rPr lang="en-US" sz="1400" b="0" i="0" baseline="0" dirty="0" smtClean="0"/>
              <a:t>);</a:t>
            </a:r>
          </a:p>
          <a:p>
            <a:pPr marL="1200150" lvl="2" indent="-285750" algn="l">
              <a:buFontTx/>
              <a:buChar char="-"/>
            </a:pPr>
            <a:r>
              <a:rPr lang="en-US" sz="1400" b="0" i="0" baseline="0" dirty="0" smtClean="0"/>
              <a:t>            //Act</a:t>
            </a:r>
          </a:p>
          <a:p>
            <a:pPr marL="1200150" lvl="2" indent="-285750" algn="l">
              <a:buFontTx/>
              <a:buChar char="-"/>
            </a:pPr>
            <a:r>
              <a:rPr lang="en-US" sz="1400" b="0" i="0" baseline="0" dirty="0" smtClean="0"/>
              <a:t>            </a:t>
            </a:r>
            <a:r>
              <a:rPr lang="en-US" sz="1400" b="0" i="0" baseline="0" dirty="0" err="1" smtClean="0"/>
              <a:t>ActionResult</a:t>
            </a:r>
            <a:r>
              <a:rPr lang="en-US" sz="1400" b="0" i="0" baseline="0" dirty="0" smtClean="0"/>
              <a:t> result = </a:t>
            </a:r>
            <a:r>
              <a:rPr lang="en-US" sz="1400" b="0" i="0" baseline="0" dirty="0" err="1" smtClean="0"/>
              <a:t>controller.Index</a:t>
            </a:r>
            <a:r>
              <a:rPr lang="en-US" sz="1400" b="0" i="0" baseline="0" dirty="0" smtClean="0"/>
              <a:t>(1);</a:t>
            </a:r>
          </a:p>
          <a:p>
            <a:pPr marL="1200150" lvl="2" indent="-285750" algn="l">
              <a:buFontTx/>
              <a:buChar char="-"/>
            </a:pPr>
            <a:r>
              <a:rPr lang="en-US" sz="1400" b="0" i="0" baseline="0" dirty="0" smtClean="0"/>
              <a:t>            //Assert</a:t>
            </a:r>
          </a:p>
          <a:p>
            <a:pPr marL="1200150" lvl="2" indent="-285750" algn="l">
              <a:buFontTx/>
              <a:buChar char="-"/>
            </a:pPr>
            <a:r>
              <a:rPr lang="en-US" sz="1400" b="0" i="0" baseline="0" dirty="0" smtClean="0"/>
              <a:t>            </a:t>
            </a:r>
            <a:r>
              <a:rPr lang="en-US" sz="1400" b="0" i="0" baseline="0" dirty="0" err="1" smtClean="0"/>
              <a:t>result.AssertViewRendered</a:t>
            </a:r>
            <a:r>
              <a:rPr lang="en-US" sz="1400" b="0" i="0" baseline="0" dirty="0" smtClean="0"/>
              <a:t>().</a:t>
            </a:r>
            <a:r>
              <a:rPr lang="en-US" sz="1400" b="0" i="0" baseline="0" dirty="0" err="1" smtClean="0"/>
              <a:t>ForView</a:t>
            </a:r>
            <a:r>
              <a:rPr lang="en-US" sz="1400" b="0" i="0" baseline="0" dirty="0" smtClean="0"/>
              <a:t>("Index");</a:t>
            </a:r>
          </a:p>
          <a:p>
            <a:pPr marL="1200150" lvl="2" indent="-285750" algn="l">
              <a:buFontTx/>
              <a:buChar char="-"/>
            </a:pPr>
            <a:r>
              <a:rPr lang="en-US" sz="1400" b="0" i="0" baseline="0" dirty="0" smtClean="0"/>
              <a:t>        }</a:t>
            </a:r>
          </a:p>
          <a:p>
            <a:pPr marL="742950" lvl="1" indent="-285750" algn="l">
              <a:buFontTx/>
              <a:buChar char="-"/>
            </a:pPr>
            <a:r>
              <a:rPr lang="en-US" sz="1400" b="0" i="0" baseline="0" dirty="0" smtClean="0"/>
              <a:t>And now we can write a test to make sure the model being returned is the correct type</a:t>
            </a:r>
          </a:p>
          <a:p>
            <a:pPr marL="1200150" lvl="2" indent="-285750" algn="l">
              <a:buFontTx/>
              <a:buChar char="-"/>
            </a:pPr>
            <a:r>
              <a:rPr lang="en-US" sz="1400" b="0" i="0" baseline="0" dirty="0" smtClean="0"/>
              <a:t>[</a:t>
            </a:r>
            <a:r>
              <a:rPr lang="en-US" sz="1400" b="0" i="0" baseline="0" dirty="0" err="1" smtClean="0"/>
              <a:t>TestMethod</a:t>
            </a:r>
            <a:r>
              <a:rPr lang="en-US" sz="1400" b="0" i="0" baseline="0" dirty="0" smtClean="0"/>
              <a:t>]</a:t>
            </a:r>
          </a:p>
          <a:p>
            <a:pPr marL="1200150" lvl="2" indent="-285750" algn="l">
              <a:buFontTx/>
              <a:buChar char="-"/>
            </a:pPr>
            <a:r>
              <a:rPr lang="en-US" sz="1400" b="0" i="0" baseline="0" dirty="0" smtClean="0"/>
              <a:t>        public void </a:t>
            </a:r>
            <a:r>
              <a:rPr lang="en-US" sz="1400" b="0" i="0" baseline="0" dirty="0" err="1" smtClean="0"/>
              <a:t>Index_ShouldReturn_ViewWithModelofType_Customer</a:t>
            </a:r>
            <a:r>
              <a:rPr lang="en-US" sz="1400" b="0" i="0" baseline="0" dirty="0" smtClean="0"/>
              <a:t>() {</a:t>
            </a:r>
          </a:p>
          <a:p>
            <a:pPr marL="1200150" lvl="2" indent="-285750" algn="l">
              <a:buFontTx/>
              <a:buChar char="-"/>
            </a:pPr>
            <a:r>
              <a:rPr lang="en-US" sz="1400" b="0" i="0" baseline="0" dirty="0" smtClean="0"/>
              <a:t>            //Arrange</a:t>
            </a:r>
          </a:p>
          <a:p>
            <a:pPr marL="1200150" lvl="2" indent="-285750" algn="l">
              <a:buFontTx/>
              <a:buChar char="-"/>
            </a:pPr>
            <a:r>
              <a:rPr lang="en-US" sz="1400" b="0" i="0" baseline="0" dirty="0" smtClean="0"/>
              <a:t>            </a:t>
            </a:r>
            <a:r>
              <a:rPr lang="en-US" sz="1400" b="0" i="0" baseline="0" dirty="0" err="1" smtClean="0"/>
              <a:t>CustomerController</a:t>
            </a:r>
            <a:r>
              <a:rPr lang="en-US" sz="1400" b="0" i="0" baseline="0" dirty="0" smtClean="0"/>
              <a:t> controller = new </a:t>
            </a:r>
            <a:r>
              <a:rPr lang="en-US" sz="1400" b="0" i="0" baseline="0" dirty="0" err="1" smtClean="0"/>
              <a:t>CustomerController</a:t>
            </a:r>
            <a:r>
              <a:rPr lang="en-US" sz="1400" b="0" i="0" baseline="0" dirty="0" smtClean="0"/>
              <a:t>(_</a:t>
            </a:r>
            <a:r>
              <a:rPr lang="en-US" sz="1400" b="0" i="0" baseline="0" dirty="0" err="1" smtClean="0"/>
              <a:t>loggingService</a:t>
            </a:r>
            <a:r>
              <a:rPr lang="en-US" sz="1400" b="0" i="0" baseline="0" dirty="0" smtClean="0"/>
              <a:t>, _</a:t>
            </a:r>
            <a:r>
              <a:rPr lang="en-US" sz="1400" b="0" i="0" baseline="0" dirty="0" err="1" smtClean="0"/>
              <a:t>customerService</a:t>
            </a:r>
            <a:r>
              <a:rPr lang="en-US" sz="1400" b="0" i="0" baseline="0" dirty="0" smtClean="0"/>
              <a:t>);</a:t>
            </a:r>
          </a:p>
          <a:p>
            <a:pPr marL="1200150" lvl="2" indent="-285750" algn="l">
              <a:buFontTx/>
              <a:buChar char="-"/>
            </a:pPr>
            <a:r>
              <a:rPr lang="en-US" sz="1400" b="0" i="0" baseline="0" dirty="0" smtClean="0"/>
              <a:t>            //Act</a:t>
            </a:r>
          </a:p>
          <a:p>
            <a:pPr marL="1200150" lvl="2" indent="-285750" algn="l">
              <a:buFontTx/>
              <a:buChar char="-"/>
            </a:pPr>
            <a:r>
              <a:rPr lang="en-US" sz="1400" b="0" i="0" baseline="0" dirty="0" smtClean="0"/>
              <a:t>            </a:t>
            </a:r>
            <a:r>
              <a:rPr lang="en-US" sz="1400" b="0" i="0" baseline="0" dirty="0" err="1" smtClean="0"/>
              <a:t>ActionResult</a:t>
            </a:r>
            <a:r>
              <a:rPr lang="en-US" sz="1400" b="0" i="0" baseline="0" dirty="0" smtClean="0"/>
              <a:t> result = </a:t>
            </a:r>
            <a:r>
              <a:rPr lang="en-US" sz="1400" b="0" i="0" baseline="0" dirty="0" err="1" smtClean="0"/>
              <a:t>controller.Index</a:t>
            </a:r>
            <a:r>
              <a:rPr lang="en-US" sz="1400" b="0" i="0" baseline="0" dirty="0" smtClean="0"/>
              <a:t>(1);</a:t>
            </a:r>
          </a:p>
          <a:p>
            <a:pPr marL="1200150" lvl="2" indent="-285750" algn="l">
              <a:buFontTx/>
              <a:buChar char="-"/>
            </a:pPr>
            <a:r>
              <a:rPr lang="en-US" sz="1400" b="0" i="0" baseline="0" dirty="0" smtClean="0"/>
              <a:t>            //Assert</a:t>
            </a:r>
          </a:p>
          <a:p>
            <a:pPr marL="1200150" lvl="2" indent="-285750" algn="l">
              <a:buFontTx/>
              <a:buChar char="-"/>
            </a:pPr>
            <a:r>
              <a:rPr lang="en-US" sz="1400" b="0" i="0" baseline="0" dirty="0" smtClean="0"/>
              <a:t>            </a:t>
            </a:r>
            <a:r>
              <a:rPr lang="en-US" sz="1400" b="0" i="0" baseline="0" dirty="0" err="1" smtClean="0"/>
              <a:t>Assert.IsInstanceOfType</a:t>
            </a:r>
            <a:r>
              <a:rPr lang="en-US" sz="1400" b="0" i="0" baseline="0" dirty="0" smtClean="0"/>
              <a:t>(((</a:t>
            </a:r>
            <a:r>
              <a:rPr lang="en-US" sz="1400" b="0" i="0" baseline="0" dirty="0" err="1" smtClean="0"/>
              <a:t>ViewResult</a:t>
            </a:r>
            <a:r>
              <a:rPr lang="en-US" sz="1400" b="0" i="0" baseline="0" dirty="0" smtClean="0"/>
              <a:t>) result).Model, </a:t>
            </a:r>
            <a:r>
              <a:rPr lang="en-US" sz="1400" b="0" i="0" baseline="0" dirty="0" err="1" smtClean="0"/>
              <a:t>typeof</a:t>
            </a:r>
            <a:r>
              <a:rPr lang="en-US" sz="1400" b="0" i="0" baseline="0" dirty="0" smtClean="0"/>
              <a:t> (</a:t>
            </a:r>
            <a:r>
              <a:rPr lang="en-US" sz="1400" b="0" i="0" baseline="0" dirty="0" err="1" smtClean="0"/>
              <a:t>Common.Domain.Customer</a:t>
            </a:r>
            <a:r>
              <a:rPr lang="en-US" sz="1400" b="0" i="0" baseline="0" dirty="0" smtClean="0"/>
              <a:t>));</a:t>
            </a:r>
          </a:p>
          <a:p>
            <a:pPr marL="1200150" lvl="2" indent="-285750" algn="l">
              <a:buFontTx/>
              <a:buChar char="-"/>
            </a:pPr>
            <a:r>
              <a:rPr lang="en-US" sz="1400" b="0" i="0" baseline="0" dirty="0" smtClean="0"/>
              <a:t>        }</a:t>
            </a:r>
          </a:p>
          <a:p>
            <a:pPr marL="742950" lvl="1" indent="-285750" algn="l">
              <a:buFontTx/>
              <a:buChar char="-"/>
            </a:pPr>
            <a:r>
              <a:rPr lang="en-US" sz="1400" b="0" i="0" baseline="0" dirty="0" smtClean="0"/>
              <a:t>Assert…blah </a:t>
            </a:r>
            <a:r>
              <a:rPr lang="en-US" sz="1400" b="0" i="0" baseline="0" dirty="0" err="1" smtClean="0"/>
              <a:t>blah</a:t>
            </a:r>
            <a:r>
              <a:rPr lang="en-US" sz="1400" b="0" i="0" baseline="0" dirty="0" smtClean="0"/>
              <a:t> </a:t>
            </a:r>
            <a:r>
              <a:rPr lang="en-US" sz="1400" b="0" i="0" baseline="0" dirty="0" err="1" smtClean="0"/>
              <a:t>blah</a:t>
            </a:r>
            <a:r>
              <a:rPr lang="en-US" sz="1400" b="0" i="0" baseline="0" dirty="0" smtClean="0"/>
              <a:t>, hard to read!</a:t>
            </a:r>
          </a:p>
          <a:p>
            <a:pPr marL="742950" lvl="1" indent="-285750" algn="l">
              <a:buFontTx/>
              <a:buChar char="-"/>
            </a:pPr>
            <a:r>
              <a:rPr lang="en-US" sz="1400" b="0" i="0" baseline="0" dirty="0" smtClean="0"/>
              <a:t>Should Assertion Library</a:t>
            </a:r>
          </a:p>
          <a:p>
            <a:pPr marL="1200150" lvl="2" indent="-285750" algn="l">
              <a:buFontTx/>
              <a:buChar cha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ViewResult</a:t>
            </a:r>
            <a:r>
              <a:rPr lang="en-US" sz="1200" kern="1200" dirty="0" smtClean="0">
                <a:solidFill>
                  <a:schemeClr val="tx1"/>
                </a:solidFill>
                <a:latin typeface="+mn-lt"/>
                <a:ea typeface="+mn-ea"/>
                <a:cs typeface="+mn-cs"/>
              </a:rPr>
              <a:t>) result).</a:t>
            </a:r>
            <a:r>
              <a:rPr lang="en-US" sz="1200" kern="1200" dirty="0" err="1" smtClean="0">
                <a:solidFill>
                  <a:schemeClr val="tx1"/>
                </a:solidFill>
                <a:latin typeface="+mn-lt"/>
                <a:ea typeface="+mn-ea"/>
                <a:cs typeface="+mn-cs"/>
              </a:rPr>
              <a:t>Model.ShouldBeType</a:t>
            </a:r>
            <a:r>
              <a:rPr lang="en-US" sz="1200" kern="1200" dirty="0" smtClean="0">
                <a:solidFill>
                  <a:schemeClr val="tx1"/>
                </a:solidFill>
                <a:latin typeface="+mn-lt"/>
                <a:ea typeface="+mn-ea"/>
                <a:cs typeface="+mn-cs"/>
              </a:rPr>
              <a:t>&lt;</a:t>
            </a:r>
            <a:r>
              <a:rPr lang="en-US" sz="1200" kern="1200" dirty="0" err="1" smtClean="0">
                <a:solidFill>
                  <a:schemeClr val="tx1"/>
                </a:solidFill>
                <a:latin typeface="+mn-lt"/>
                <a:ea typeface="+mn-ea"/>
                <a:cs typeface="+mn-cs"/>
              </a:rPr>
              <a:t>Common.Domain.Customer</a:t>
            </a:r>
            <a:r>
              <a:rPr lang="en-US" sz="1200" kern="1200" dirty="0" smtClean="0">
                <a:solidFill>
                  <a:schemeClr val="tx1"/>
                </a:solidFill>
                <a:latin typeface="+mn-lt"/>
                <a:ea typeface="+mn-ea"/>
                <a:cs typeface="+mn-cs"/>
              </a:rPr>
              <a:t>&gt;();</a:t>
            </a:r>
          </a:p>
          <a:p>
            <a:pPr marL="742950" lvl="1" indent="-285750" algn="l">
              <a:buFontTx/>
              <a:buChar char="-"/>
            </a:pPr>
            <a:r>
              <a:rPr lang="en-US" sz="1200" kern="1200" dirty="0" smtClean="0">
                <a:solidFill>
                  <a:schemeClr val="tx1"/>
                </a:solidFill>
                <a:latin typeface="+mn-lt"/>
                <a:ea typeface="+mn-ea"/>
                <a:cs typeface="+mn-cs"/>
              </a:rPr>
              <a:t>Lastly we can test the redirect on our Post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void IndexPost_ShouldRedirectTo_Step2() {</a:t>
            </a:r>
          </a:p>
          <a:p>
            <a:r>
              <a:rPr lang="en-US" sz="1200" kern="1200" dirty="0" smtClean="0">
                <a:solidFill>
                  <a:schemeClr val="tx1"/>
                </a:solidFill>
                <a:latin typeface="+mn-lt"/>
                <a:ea typeface="+mn-ea"/>
                <a:cs typeface="+mn-cs"/>
              </a:rPr>
              <a:t>	    //Arrange</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CustomerController</a:t>
            </a:r>
            <a:r>
              <a:rPr lang="en-US" sz="1200" kern="1200" dirty="0" smtClean="0">
                <a:solidFill>
                  <a:schemeClr val="tx1"/>
                </a:solidFill>
                <a:latin typeface="+mn-lt"/>
                <a:ea typeface="+mn-ea"/>
                <a:cs typeface="+mn-cs"/>
              </a:rPr>
              <a:t> controller = new </a:t>
            </a:r>
            <a:r>
              <a:rPr lang="en-US" sz="1200" kern="1200" dirty="0" err="1" smtClean="0">
                <a:solidFill>
                  <a:schemeClr val="tx1"/>
                </a:solidFill>
                <a:latin typeface="+mn-lt"/>
                <a:ea typeface="+mn-ea"/>
                <a:cs typeface="+mn-cs"/>
              </a:rPr>
              <a:t>CustomerController</a:t>
            </a:r>
            <a:r>
              <a:rPr lang="en-US" sz="1200" kern="1200" dirty="0" smtClean="0">
                <a:solidFill>
                  <a:schemeClr val="tx1"/>
                </a:solidFill>
                <a:latin typeface="+mn-lt"/>
                <a:ea typeface="+mn-ea"/>
                <a:cs typeface="+mn-cs"/>
              </a:rPr>
              <a:t>(_</a:t>
            </a:r>
            <a:r>
              <a:rPr lang="en-US" sz="1200" kern="1200" dirty="0" err="1" smtClean="0">
                <a:solidFill>
                  <a:schemeClr val="tx1"/>
                </a:solidFill>
                <a:latin typeface="+mn-lt"/>
                <a:ea typeface="+mn-ea"/>
                <a:cs typeface="+mn-cs"/>
              </a:rPr>
              <a:t>loggingServiceFake</a:t>
            </a:r>
            <a:r>
              <a:rPr lang="en-US" sz="1200" kern="1200" dirty="0" smtClean="0">
                <a:solidFill>
                  <a:schemeClr val="tx1"/>
                </a:solidFill>
                <a:latin typeface="+mn-lt"/>
                <a:ea typeface="+mn-ea"/>
                <a:cs typeface="+mn-cs"/>
              </a:rPr>
              <a:t>, _</a:t>
            </a:r>
            <a:r>
              <a:rPr lang="en-US" sz="1200" kern="1200" dirty="0" err="1" smtClean="0">
                <a:solidFill>
                  <a:schemeClr val="tx1"/>
                </a:solidFill>
                <a:latin typeface="+mn-lt"/>
                <a:ea typeface="+mn-ea"/>
                <a:cs typeface="+mn-cs"/>
              </a:rPr>
              <a:t>customerServiceFake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//Act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ActionResult</a:t>
            </a:r>
            <a:r>
              <a:rPr lang="en-US" sz="1200" kern="1200" dirty="0" smtClean="0">
                <a:solidFill>
                  <a:schemeClr val="tx1"/>
                </a:solidFill>
                <a:latin typeface="+mn-lt"/>
                <a:ea typeface="+mn-ea"/>
                <a:cs typeface="+mn-cs"/>
              </a:rPr>
              <a:t> result = </a:t>
            </a:r>
            <a:r>
              <a:rPr lang="en-US" sz="1200" kern="1200" dirty="0" err="1" smtClean="0">
                <a:solidFill>
                  <a:schemeClr val="tx1"/>
                </a:solidFill>
                <a:latin typeface="+mn-lt"/>
                <a:ea typeface="+mn-ea"/>
                <a:cs typeface="+mn-cs"/>
              </a:rPr>
              <a:t>controller.Index</a:t>
            </a:r>
            <a:r>
              <a:rPr lang="en-US" sz="1200" kern="1200" dirty="0" smtClean="0">
                <a:solidFill>
                  <a:schemeClr val="tx1"/>
                </a:solidFill>
                <a:latin typeface="+mn-lt"/>
                <a:ea typeface="+mn-ea"/>
                <a:cs typeface="+mn-cs"/>
              </a:rPr>
              <a:t>(new </a:t>
            </a:r>
            <a:r>
              <a:rPr lang="en-US" sz="1200" kern="1200" dirty="0" err="1" smtClean="0">
                <a:solidFill>
                  <a:schemeClr val="tx1"/>
                </a:solidFill>
                <a:latin typeface="+mn-lt"/>
                <a:ea typeface="+mn-ea"/>
                <a:cs typeface="+mn-cs"/>
              </a:rPr>
              <a:t>Common.Domain.Customer</a:t>
            </a:r>
            <a:r>
              <a:rPr lang="en-US" sz="1200" kern="1200" dirty="0" smtClean="0">
                <a:solidFill>
                  <a:schemeClr val="tx1"/>
                </a:solidFill>
                <a:latin typeface="+mn-lt"/>
                <a:ea typeface="+mn-ea"/>
                <a:cs typeface="+mn-cs"/>
              </a:rPr>
              <a:t> {Id = 1});</a:t>
            </a:r>
          </a:p>
          <a:p>
            <a:r>
              <a:rPr lang="en-US" sz="1200" kern="1200" dirty="0" smtClean="0">
                <a:solidFill>
                  <a:schemeClr val="tx1"/>
                </a:solidFill>
                <a:latin typeface="+mn-lt"/>
                <a:ea typeface="+mn-ea"/>
                <a:cs typeface="+mn-cs"/>
              </a:rPr>
              <a:t>	    //Assert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result.AssertActionRedirect</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ToAction</a:t>
            </a:r>
            <a:r>
              <a:rPr lang="en-US" sz="1200" kern="1200" dirty="0" smtClean="0">
                <a:solidFill>
                  <a:schemeClr val="tx1"/>
                </a:solidFill>
                <a:latin typeface="+mn-lt"/>
                <a:ea typeface="+mn-ea"/>
                <a:cs typeface="+mn-cs"/>
              </a:rPr>
              <a:t>("Step2");</a:t>
            </a:r>
          </a:p>
          <a:p>
            <a:r>
              <a:rPr lang="en-US" sz="1200" kern="1200" dirty="0" smtClean="0">
                <a:solidFill>
                  <a:schemeClr val="tx1"/>
                </a:solidFill>
                <a:latin typeface="+mn-lt"/>
                <a:ea typeface="+mn-ea"/>
                <a:cs typeface="+mn-cs"/>
              </a:rPr>
              <a:t>	}</a:t>
            </a:r>
            <a:endParaRPr lang="en-US" sz="2000" kern="1200" dirty="0" smtClean="0">
              <a:solidFill>
                <a:schemeClr val="tx1"/>
              </a:solidFill>
              <a:latin typeface="+mn-lt"/>
              <a:ea typeface="+mn-ea"/>
              <a:cs typeface="+mn-cs"/>
            </a:endParaRPr>
          </a:p>
          <a:p>
            <a:pPr marL="742950" lvl="1" indent="-285750" algn="l">
              <a:buFontTx/>
              <a:buChar char="-"/>
            </a:pPr>
            <a:endParaRPr lang="en-US" sz="1400" b="0" i="0" baseline="0" dirty="0" smtClean="0"/>
          </a:p>
          <a:p>
            <a:pPr marL="342900" lvl="0" indent="-342900" algn="l">
              <a:buFontTx/>
              <a:buAutoNum type="arabicPeriod" startAt="2"/>
            </a:pPr>
            <a:endParaRPr lang="en-US" sz="1400" baseline="0" dirty="0" smtClean="0"/>
          </a:p>
          <a:p>
            <a:pPr marL="285750" lvl="0" indent="-285750" algn="l">
              <a:buFontTx/>
              <a:buChar char="-"/>
            </a:pPr>
            <a:endParaRPr lang="en-US" sz="1400" baseline="0" dirty="0" smtClean="0"/>
          </a:p>
          <a:p>
            <a:pPr marL="285750" lvl="0" indent="-285750" algn="l">
              <a:buFontTx/>
              <a:buChar char="-"/>
            </a:pPr>
            <a:endParaRPr lang="en-US" sz="1400" baseline="0" dirty="0" smtClean="0"/>
          </a:p>
          <a:p>
            <a:pPr marL="2114550" lvl="4"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800100" lvl="1" indent="-342900" algn="l">
              <a:buFont typeface="Arial" pitchFamily="34" charset="0"/>
              <a:buAutoNum type="alphaL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48</a:t>
            </a:fld>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Allows you to enter text in input fields, click radio buttons, submit</a:t>
            </a:r>
            <a:r>
              <a:rPr lang="en-US" baseline="0" dirty="0" smtClean="0"/>
              <a:t> forms, click links, etc.</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49</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a:t>
            </a:fld>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Automated UI Testing w/ WatiN</a:t>
            </a:r>
          </a:p>
          <a:p>
            <a:pPr marL="800100" lvl="1" indent="-342900" algn="l">
              <a:buFont typeface="Arial" pitchFamily="34" charset="0"/>
              <a:buAutoNum type="arabicPeriod"/>
            </a:pPr>
            <a:r>
              <a:rPr lang="en-US" sz="1400" baseline="0" dirty="0" smtClean="0"/>
              <a:t>Already done – but tell them : Install via NuGet and </a:t>
            </a:r>
            <a:r>
              <a:rPr lang="en-US" sz="1400" b="1" baseline="0" dirty="0" smtClean="0"/>
              <a:t>Change the </a:t>
            </a:r>
            <a:r>
              <a:rPr lang="en-US" sz="1400" b="1" baseline="0" dirty="0" err="1" smtClean="0"/>
              <a:t>EmbedInteropType</a:t>
            </a:r>
            <a:r>
              <a:rPr lang="en-US" sz="1400" b="1" baseline="0" dirty="0" smtClean="0"/>
              <a:t> to FALSE!!!!!</a:t>
            </a:r>
          </a:p>
          <a:p>
            <a:pPr marL="800100" lvl="1" indent="-342900" algn="l">
              <a:buFont typeface="Arial" pitchFamily="34" charset="0"/>
              <a:buAutoNum type="arabicPeriod"/>
            </a:pPr>
            <a:r>
              <a:rPr lang="en-US" sz="1400" b="0" baseline="0" dirty="0" smtClean="0"/>
              <a:t>Create a test for “</a:t>
            </a:r>
            <a:r>
              <a:rPr lang="en-US" sz="1400" b="0" baseline="0" dirty="0" err="1" smtClean="0"/>
              <a:t>CustomerIndex_ShouldBeDisplayed_AsThe_DefaultPage</a:t>
            </a:r>
            <a:r>
              <a:rPr lang="en-US" sz="1400" b="0" baseline="0" dirty="0" smtClean="0"/>
              <a:t>”</a:t>
            </a:r>
          </a:p>
          <a:p>
            <a:pPr marL="800100" lvl="1" indent="-342900" algn="l">
              <a:buFont typeface="Arial" pitchFamily="34" charset="0"/>
              <a:buAutoNum type="arabicPeriod"/>
            </a:pPr>
            <a:r>
              <a:rPr lang="en-US" sz="1400" b="0" baseline="0" dirty="0" smtClean="0"/>
              <a:t>The first thing we need is a url:</a:t>
            </a:r>
          </a:p>
          <a:p>
            <a:pPr marL="1200150" lvl="2" indent="-285750" algn="l">
              <a:buFontTx/>
              <a:buChar char="-"/>
            </a:pPr>
            <a:r>
              <a:rPr lang="en-US" sz="1400" b="0" baseline="0" dirty="0" smtClean="0"/>
              <a:t>url = “http://localhost:11074/”</a:t>
            </a:r>
          </a:p>
          <a:p>
            <a:pPr marL="800100" lvl="1" indent="-342900" algn="l">
              <a:buFontTx/>
              <a:buAutoNum type="arabicPeriod" startAt="4"/>
            </a:pPr>
            <a:r>
              <a:rPr lang="en-US" sz="1400" b="0" baseline="0" dirty="0" smtClean="0"/>
              <a:t>The core of WatiN are the browser objects “IE” and “</a:t>
            </a:r>
            <a:r>
              <a:rPr lang="en-US" sz="1400" b="0" baseline="0" dirty="0" err="1" smtClean="0"/>
              <a:t>FireFox</a:t>
            </a:r>
            <a:r>
              <a:rPr lang="en-US" sz="1400" b="0" baseline="0" dirty="0" smtClean="0"/>
              <a:t>”</a:t>
            </a:r>
          </a:p>
          <a:p>
            <a:pPr marL="1200150" lvl="2" indent="-285750" algn="l">
              <a:buFontTx/>
              <a:buChar char="-"/>
            </a:pPr>
            <a:r>
              <a:rPr lang="en-US" sz="1400" b="0" i="0" baseline="0" dirty="0" smtClean="0"/>
              <a:t>And we declare a new instance and pass in the url</a:t>
            </a:r>
          </a:p>
          <a:p>
            <a:pPr marL="1200150" lvl="2" indent="-285750" algn="l">
              <a:buFontTx/>
              <a:buChar char="-"/>
            </a:pPr>
            <a:r>
              <a:rPr lang="en-US" sz="1400" b="0" i="0" baseline="0" dirty="0" smtClean="0"/>
              <a:t>IE browser = new IE(url);</a:t>
            </a:r>
          </a:p>
          <a:p>
            <a:pPr marL="800100" lvl="1" indent="-342900" algn="l">
              <a:buFontTx/>
              <a:buAutoNum type="arabicPeriod" startAt="5"/>
            </a:pPr>
            <a:r>
              <a:rPr lang="en-US" sz="1400" b="0" i="0" baseline="0" dirty="0" smtClean="0"/>
              <a:t>At this point we can run this and see that just by declaring a browser and passing a url our site is spun up</a:t>
            </a:r>
          </a:p>
          <a:p>
            <a:pPr marL="800100" lvl="1" indent="-342900" algn="l">
              <a:buFontTx/>
              <a:buAutoNum type="arabicPeriod" startAt="5"/>
            </a:pPr>
            <a:r>
              <a:rPr lang="en-US" sz="1400" b="0" i="0" baseline="0" dirty="0" smtClean="0"/>
              <a:t>Now we can finish our test by interrogating the browser object</a:t>
            </a:r>
          </a:p>
          <a:p>
            <a:pPr marL="1200150" lvl="2" indent="-285750" algn="l">
              <a:buFontTx/>
              <a:buChar char="-"/>
            </a:pPr>
            <a:r>
              <a:rPr lang="en-US" sz="1400" b="0" i="0" baseline="0" dirty="0" smtClean="0"/>
              <a:t>In this case we want to verify that we are on the “Customer Index” page and we do that by looking at the title</a:t>
            </a:r>
          </a:p>
          <a:p>
            <a:pPr marL="1200150" lvl="2" indent="-285750" algn="l">
              <a:buFontTx/>
              <a:buChar char="-"/>
            </a:pPr>
            <a:r>
              <a:rPr lang="en-US" sz="1400" b="0" i="0" baseline="0" dirty="0" err="1" smtClean="0"/>
              <a:t>Browser.Title.ShouldEqual</a:t>
            </a:r>
            <a:r>
              <a:rPr lang="en-US" sz="1400" b="0" i="0" baseline="0" dirty="0" smtClean="0"/>
              <a:t>(“Customer Index”);</a:t>
            </a:r>
          </a:p>
          <a:p>
            <a:pPr marL="800100" lvl="1" indent="-342900" algn="l">
              <a:buFontTx/>
              <a:buAutoNum type="arabicPeriod" startAt="7"/>
            </a:pPr>
            <a:r>
              <a:rPr lang="en-US" sz="1400" b="0" i="0" baseline="0" dirty="0" smtClean="0"/>
              <a:t>Run the test – GREEN!</a:t>
            </a:r>
          </a:p>
          <a:p>
            <a:pPr marL="800100" lvl="1" indent="-342900" algn="l">
              <a:buFontTx/>
              <a:buAutoNum type="arabicPeriod" startAt="7"/>
            </a:pPr>
            <a:r>
              <a:rPr lang="en-US" sz="1400" b="0" i="0" baseline="0" dirty="0" smtClean="0"/>
              <a:t>Prove that it works change the expected title and run again</a:t>
            </a:r>
          </a:p>
          <a:p>
            <a:pPr marL="800100" lvl="1" indent="-342900" algn="l">
              <a:buFontTx/>
              <a:buAutoNum type="arabicPeriod" startAt="7"/>
            </a:pPr>
            <a:r>
              <a:rPr lang="en-US" sz="1400" b="0" i="0" baseline="0" dirty="0" smtClean="0"/>
              <a:t>You’ll notice our browser stays open and also that browser has a dispose method so let’s handle this</a:t>
            </a:r>
          </a:p>
          <a:p>
            <a:pPr marL="1200150" lvl="2" indent="-285750" algn="l">
              <a:buFontTx/>
              <a:buChar char="-"/>
            </a:pPr>
            <a:r>
              <a:rPr lang="en-US" sz="1400" b="0" i="0" baseline="0" dirty="0" err="1" smtClean="0"/>
              <a:t>browser.Close</a:t>
            </a:r>
            <a:r>
              <a:rPr lang="en-US" sz="1400" b="0" i="0" baseline="0" dirty="0" smtClean="0"/>
              <a:t>();</a:t>
            </a:r>
          </a:p>
          <a:p>
            <a:pPr marL="1200150" lvl="2" indent="-285750" algn="l">
              <a:buFontTx/>
              <a:buChar char="-"/>
            </a:pPr>
            <a:r>
              <a:rPr lang="en-US" sz="1400" b="0" i="0" baseline="0" dirty="0" err="1" smtClean="0"/>
              <a:t>browser.Dispose</a:t>
            </a:r>
            <a:r>
              <a:rPr lang="en-US" sz="1400" b="0" i="0" baseline="0" dirty="0" smtClean="0"/>
              <a:t>();</a:t>
            </a:r>
          </a:p>
          <a:p>
            <a:pPr marL="800100" lvl="1" indent="-342900" algn="l">
              <a:buFontTx/>
              <a:buAutoNum type="arabicPeriod" startAt="10"/>
            </a:pPr>
            <a:r>
              <a:rPr lang="en-US" sz="1400" b="0" i="0" baseline="0" dirty="0" smtClean="0"/>
              <a:t>What else can we do with WatiN?</a:t>
            </a:r>
          </a:p>
          <a:p>
            <a:pPr marL="800100" lvl="1" indent="-342900" algn="l">
              <a:buFontTx/>
              <a:buAutoNum type="arabicPeriod" startAt="10"/>
            </a:pPr>
            <a:r>
              <a:rPr lang="en-US" sz="1400" b="0" i="0" baseline="0" dirty="0" smtClean="0"/>
              <a:t>How about making sure a field exists on the page…</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void </a:t>
            </a:r>
            <a:r>
              <a:rPr lang="en-US" sz="1200" kern="1200" dirty="0" err="1" smtClean="0">
                <a:solidFill>
                  <a:schemeClr val="tx1"/>
                </a:solidFill>
                <a:latin typeface="+mn-lt"/>
                <a:ea typeface="+mn-ea"/>
                <a:cs typeface="+mn-cs"/>
              </a:rPr>
              <a:t>CustomerIndex_ShouldContain_DisplayFor_FirstName</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Arange</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string url = "http://localhost:11074/";</a:t>
            </a:r>
          </a:p>
          <a:p>
            <a:r>
              <a:rPr lang="en-US" sz="1200" kern="1200" dirty="0" smtClean="0">
                <a:solidFill>
                  <a:schemeClr val="tx1"/>
                </a:solidFill>
                <a:latin typeface="+mn-lt"/>
                <a:ea typeface="+mn-ea"/>
                <a:cs typeface="+mn-cs"/>
              </a:rPr>
              <a:t>	            //Act</a:t>
            </a:r>
          </a:p>
          <a:p>
            <a:r>
              <a:rPr lang="en-US" sz="1200" kern="1200" dirty="0" smtClean="0">
                <a:solidFill>
                  <a:schemeClr val="tx1"/>
                </a:solidFill>
                <a:latin typeface="+mn-lt"/>
                <a:ea typeface="+mn-ea"/>
                <a:cs typeface="+mn-cs"/>
              </a:rPr>
              <a:t>	            IE browser = new IE(url);</a:t>
            </a:r>
          </a:p>
          <a:p>
            <a:r>
              <a:rPr lang="en-US" sz="1200" kern="1200" dirty="0" smtClean="0">
                <a:solidFill>
                  <a:schemeClr val="tx1"/>
                </a:solidFill>
                <a:latin typeface="+mn-lt"/>
                <a:ea typeface="+mn-ea"/>
                <a:cs typeface="+mn-cs"/>
              </a:rPr>
              <a:t>	            //Assert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browser.Label</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firstName</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Exists.ShouldBeTrue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browser.Close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browser.Dispose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p>
          <a:p>
            <a:endParaRPr lang="en-US" sz="1200" b="0" i="0" kern="1200" baseline="0" dirty="0" smtClean="0">
              <a:solidFill>
                <a:schemeClr val="tx1"/>
              </a:solidFill>
              <a:latin typeface="+mn-lt"/>
              <a:ea typeface="+mn-ea"/>
              <a:cs typeface="+mn-cs"/>
            </a:endParaRPr>
          </a:p>
          <a:p>
            <a:pPr marL="685800" lvl="1" indent="-228600">
              <a:buAutoNum type="arabicPeriod" startAt="12"/>
            </a:pPr>
            <a:r>
              <a:rPr lang="en-US" sz="1200" b="0" i="0" kern="1200" baseline="0" dirty="0" smtClean="0">
                <a:solidFill>
                  <a:schemeClr val="tx1"/>
                </a:solidFill>
                <a:latin typeface="+mn-lt"/>
                <a:ea typeface="+mn-ea"/>
                <a:cs typeface="+mn-cs"/>
              </a:rPr>
              <a:t>  Let’s test our button</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void Clicking_Next_ShouldDisplayThe_Step2Page()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Arange</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string url = "http://localhost:11074/";</a:t>
            </a:r>
          </a:p>
          <a:p>
            <a:r>
              <a:rPr lang="en-US" sz="1200" kern="1200" dirty="0" smtClean="0">
                <a:solidFill>
                  <a:schemeClr val="tx1"/>
                </a:solidFill>
                <a:latin typeface="+mn-lt"/>
                <a:ea typeface="+mn-ea"/>
                <a:cs typeface="+mn-cs"/>
              </a:rPr>
              <a:t>	            //Act</a:t>
            </a:r>
          </a:p>
          <a:p>
            <a:r>
              <a:rPr lang="en-US" sz="1200" kern="1200" dirty="0" smtClean="0">
                <a:solidFill>
                  <a:schemeClr val="tx1"/>
                </a:solidFill>
                <a:latin typeface="+mn-lt"/>
                <a:ea typeface="+mn-ea"/>
                <a:cs typeface="+mn-cs"/>
              </a:rPr>
              <a:t>	            IE browser = new IE(url);</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browser.Button</a:t>
            </a:r>
            <a:r>
              <a:rPr lang="en-US" sz="1200" kern="1200" dirty="0" smtClean="0">
                <a:solidFill>
                  <a:schemeClr val="tx1"/>
                </a:solidFill>
                <a:latin typeface="+mn-lt"/>
                <a:ea typeface="+mn-ea"/>
                <a:cs typeface="+mn-cs"/>
              </a:rPr>
              <a:t>("next").Click();</a:t>
            </a:r>
          </a:p>
          <a:p>
            <a:r>
              <a:rPr lang="en-US" sz="1200" kern="1200" dirty="0" smtClean="0">
                <a:solidFill>
                  <a:schemeClr val="tx1"/>
                </a:solidFill>
                <a:latin typeface="+mn-lt"/>
                <a:ea typeface="+mn-ea"/>
                <a:cs typeface="+mn-cs"/>
              </a:rPr>
              <a:t>	            //Assert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browser.Title.ShouldEqual</a:t>
            </a:r>
            <a:r>
              <a:rPr lang="en-US" sz="1200" kern="1200" dirty="0" smtClean="0">
                <a:solidFill>
                  <a:schemeClr val="tx1"/>
                </a:solidFill>
                <a:latin typeface="+mn-lt"/>
                <a:ea typeface="+mn-ea"/>
                <a:cs typeface="+mn-cs"/>
              </a:rPr>
              <a:t>("Step 2");</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browser.Close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browser.Dispose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endParaRPr lang="en-US" sz="2000" b="0" i="0" kern="1200" baseline="0" dirty="0" smtClean="0">
              <a:solidFill>
                <a:schemeClr val="tx1"/>
              </a:solidFill>
              <a:latin typeface="+mn-lt"/>
              <a:ea typeface="+mn-ea"/>
              <a:cs typeface="+mn-cs"/>
            </a:endParaRPr>
          </a:p>
          <a:p>
            <a:pPr marL="685800" lvl="1" indent="-228600">
              <a:buAutoNum type="arabicPeriod" startAt="12"/>
            </a:pPr>
            <a:endParaRPr lang="en-US" sz="1200" b="0" i="0" kern="1200" baseline="0" dirty="0" smtClean="0">
              <a:solidFill>
                <a:schemeClr val="tx1"/>
              </a:solidFill>
              <a:latin typeface="+mn-lt"/>
              <a:ea typeface="+mn-ea"/>
              <a:cs typeface="+mn-cs"/>
            </a:endParaRPr>
          </a:p>
          <a:p>
            <a:pPr marL="685800" lvl="1" indent="-228600">
              <a:buAutoNum type="arabicPeriod" startAt="12"/>
            </a:pPr>
            <a:endParaRPr lang="en-US" sz="1200" b="0" i="0" kern="1200" baseline="0" dirty="0" smtClean="0">
              <a:solidFill>
                <a:schemeClr val="tx1"/>
              </a:solidFill>
              <a:latin typeface="+mn-lt"/>
              <a:ea typeface="+mn-ea"/>
              <a:cs typeface="+mn-cs"/>
            </a:endParaRPr>
          </a:p>
          <a:p>
            <a:pPr marL="685800" lvl="1" indent="-228600">
              <a:buAutoNum type="arabicPeriod" startAt="12"/>
            </a:pPr>
            <a:endParaRPr lang="en-US" sz="1200" b="0" i="0" kern="1200" baseline="0" dirty="0" smtClean="0">
              <a:solidFill>
                <a:schemeClr val="tx1"/>
              </a:solidFill>
              <a:latin typeface="+mn-lt"/>
              <a:ea typeface="+mn-ea"/>
              <a:cs typeface="+mn-cs"/>
            </a:endParaRPr>
          </a:p>
          <a:p>
            <a:pPr marL="457200" indent="-457200">
              <a:buAutoNum type="arabicPeriod" startAt="12"/>
            </a:pPr>
            <a:endParaRPr lang="en-US" sz="2400" b="0" i="0" baseline="0" dirty="0" smtClean="0"/>
          </a:p>
          <a:p>
            <a:pPr marL="1200150" lvl="2" indent="-285750" algn="l">
              <a:buFontTx/>
              <a:buChar char="-"/>
            </a:pPr>
            <a:endParaRPr lang="en-US" sz="1400" b="0" i="0" baseline="0" dirty="0" smtClean="0"/>
          </a:p>
          <a:p>
            <a:pPr marL="342900" lvl="0" indent="-342900" algn="l">
              <a:buFontTx/>
              <a:buAutoNum type="arabicPeriod" startAt="2"/>
            </a:pPr>
            <a:endParaRPr lang="en-US" sz="1400" baseline="0" dirty="0" smtClean="0"/>
          </a:p>
          <a:p>
            <a:pPr marL="285750" lvl="0" indent="-285750" algn="l">
              <a:buFontTx/>
              <a:buChar char="-"/>
            </a:pPr>
            <a:endParaRPr lang="en-US" sz="1400" baseline="0" dirty="0" smtClean="0"/>
          </a:p>
          <a:p>
            <a:pPr marL="285750" lvl="0" indent="-285750" algn="l">
              <a:buFontTx/>
              <a:buChar char="-"/>
            </a:pPr>
            <a:endParaRPr lang="en-US" sz="1400" baseline="0" dirty="0" smtClean="0"/>
          </a:p>
          <a:p>
            <a:pPr marL="2114550" lvl="4"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800100" lvl="1" indent="-342900" algn="l">
              <a:buFont typeface="Arial" pitchFamily="34" charset="0"/>
              <a:buAutoNum type="alphaL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50</a:t>
            </a:fld>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51</a:t>
            </a:fld>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52</a:t>
            </a:fld>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53</a:t>
            </a:fld>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54</a:t>
            </a:fld>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55</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400" dirty="0" smtClean="0"/>
              <a:t>I think there are 2 types of spaghetti code</a:t>
            </a:r>
          </a:p>
          <a:p>
            <a:pPr lvl="1"/>
            <a:r>
              <a:rPr lang="en-US" sz="2100" dirty="0" smtClean="0"/>
              <a:t>Tangled mess code </a:t>
            </a:r>
          </a:p>
          <a:p>
            <a:pPr lvl="1"/>
            <a:r>
              <a:rPr lang="en-US" sz="2100" dirty="0" smtClean="0"/>
              <a:t>Long code</a:t>
            </a:r>
            <a:endParaRPr lang="en-US" sz="2400" dirty="0" smtClean="0"/>
          </a:p>
          <a:p>
            <a:pPr eaLnBrk="1" hangingPunct="1">
              <a:spcBef>
                <a:spcPct val="0"/>
              </a:spcBef>
            </a:pPr>
            <a:r>
              <a:rPr lang="en-US" dirty="0" smtClean="0"/>
              <a:t>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6</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Don’t deny it every company has at least 1 notorious app</a:t>
            </a:r>
          </a:p>
          <a:p>
            <a:endParaRPr lang="en-US" sz="1200" dirty="0" smtClean="0"/>
          </a:p>
          <a:p>
            <a:r>
              <a:rPr lang="en-US" sz="1200" dirty="0" smtClean="0"/>
              <a:t>The one where you always eager to pass off to the new guy</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7</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Ever get a change request that the minute you read you realize the even though the change would require 10 minutes that the effected piece of code is touched by 10,000 other pieces of code and testing will take 6 months</a:t>
            </a:r>
          </a:p>
          <a:p>
            <a:endParaRPr lang="en-US" sz="1200" dirty="0" smtClean="0"/>
          </a:p>
          <a:p>
            <a:r>
              <a:rPr lang="en-US" sz="1200" dirty="0" smtClean="0"/>
              <a:t>Have fun explaining that to the business </a:t>
            </a:r>
            <a:r>
              <a:rPr lang="en-US" sz="1200" dirty="0" smtClean="0">
                <a:sym typeface="Wingdings" pitchFamily="2" charset="2"/>
              </a:rPr>
              <a:t></a:t>
            </a:r>
            <a:endParaRPr lang="en-US" sz="12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8</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If you didn’t answer yes to any of these questions I will give you my business card because I want to work where you work.</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9</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725" y="2271713"/>
            <a:ext cx="8159750" cy="1568450"/>
          </a:xfrm>
        </p:spPr>
        <p:txBody>
          <a:bodyPr/>
          <a:lstStyle/>
          <a:p>
            <a:r>
              <a:rPr lang="en-US" smtClean="0"/>
              <a:t>Click to edit Master title style</a:t>
            </a:r>
            <a:endParaRPr lang="en-US"/>
          </a:p>
        </p:txBody>
      </p:sp>
      <p:sp>
        <p:nvSpPr>
          <p:cNvPr id="3" name="Subtitle 2"/>
          <p:cNvSpPr>
            <a:spLocks noGrp="1"/>
          </p:cNvSpPr>
          <p:nvPr>
            <p:ph type="subTitle" idx="1"/>
          </p:nvPr>
        </p:nvSpPr>
        <p:spPr>
          <a:xfrm>
            <a:off x="1439863" y="4144963"/>
            <a:ext cx="6721475" cy="18700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53263" y="595313"/>
            <a:ext cx="2189162" cy="57419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81013" y="595313"/>
            <a:ext cx="6419850" cy="57419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58825" y="4700588"/>
            <a:ext cx="8161338" cy="145256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58825" y="3100388"/>
            <a:ext cx="8161338" cy="16002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81013" y="1433513"/>
            <a:ext cx="4303712"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37125" y="1433513"/>
            <a:ext cx="4305300"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9425" y="293688"/>
            <a:ext cx="8642350" cy="12192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79425" y="1636713"/>
            <a:ext cx="4243388"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79425" y="2319338"/>
            <a:ext cx="4243388"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6800" y="1636713"/>
            <a:ext cx="4244975"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6800" y="2319338"/>
            <a:ext cx="4244975"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9425" y="290513"/>
            <a:ext cx="3159125" cy="12398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754438" y="290513"/>
            <a:ext cx="5367337" cy="62436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79425" y="1530350"/>
            <a:ext cx="3159125" cy="5003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1188" y="5121275"/>
            <a:ext cx="5761037" cy="6032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881188" y="654050"/>
            <a:ext cx="5761037" cy="43894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881188" y="5724525"/>
            <a:ext cx="5761037" cy="8588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4" descr="PPTbackground.jpg"/>
          <p:cNvPicPr>
            <a:picLocks noChangeAspect="1"/>
          </p:cNvPicPr>
          <p:nvPr/>
        </p:nvPicPr>
        <p:blipFill>
          <a:blip r:embed="rId13" cstate="print"/>
          <a:srcRect/>
          <a:stretch>
            <a:fillRect/>
          </a:stretch>
        </p:blipFill>
        <p:spPr bwMode="auto">
          <a:xfrm>
            <a:off x="0" y="0"/>
            <a:ext cx="9601200" cy="7315200"/>
          </a:xfrm>
          <a:prstGeom prst="rect">
            <a:avLst/>
          </a:prstGeom>
          <a:noFill/>
          <a:ln w="9525">
            <a:noFill/>
            <a:miter lim="800000"/>
            <a:headEnd/>
            <a:tailEnd/>
          </a:ln>
        </p:spPr>
      </p:pic>
      <p:sp>
        <p:nvSpPr>
          <p:cNvPr id="1027" name="Rectangle 3"/>
          <p:cNvSpPr>
            <a:spLocks noGrp="1" noChangeArrowheads="1"/>
          </p:cNvSpPr>
          <p:nvPr>
            <p:ph type="title"/>
          </p:nvPr>
        </p:nvSpPr>
        <p:spPr bwMode="auto">
          <a:xfrm>
            <a:off x="481013" y="595313"/>
            <a:ext cx="8761412"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481013" y="1433513"/>
            <a:ext cx="8761412" cy="490378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p:titleStyle>
    <p:body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eith@dotnetdevdude.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bit.ly/OAOLK9"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github.com/kburnell/TestDrivingASP.NETMVC"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hyperlink" Target="http://www.osherove.com/"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bit.ly/MO0zXU" TargetMode="External"/><Relationship Id="rId4" Type="http://schemas.openxmlformats.org/officeDocument/2006/relationships/hyperlink" Target="http://www.dotnetdevdude.com/"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mvccontrib.codeplex.com/" TargetMode="External"/><Relationship Id="rId3" Type="http://schemas.openxmlformats.org/officeDocument/2006/relationships/hyperlink" Target="http://www.nuget.org/" TargetMode="External"/><Relationship Id="rId7" Type="http://schemas.openxmlformats.org/officeDocument/2006/relationships/hyperlink" Target="http://www.structuremap.net/"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hibernatingrhinos.com/open-source/rhino-mocks" TargetMode="External"/><Relationship Id="rId5" Type="http://schemas.openxmlformats.org/officeDocument/2006/relationships/hyperlink" Target="http://should.codeplex.com/" TargetMode="External"/><Relationship Id="rId4" Type="http://schemas.openxmlformats.org/officeDocument/2006/relationships/hyperlink" Target="http://www.jetbrains.com/resharper/" TargetMode="External"/><Relationship Id="rId9" Type="http://schemas.openxmlformats.org/officeDocument/2006/relationships/hyperlink" Target="http://www.watin.org/"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96322" y="1835993"/>
            <a:ext cx="9172574" cy="979487"/>
          </a:xfrm>
          <a:prstGeom prst="rect">
            <a:avLst/>
          </a:prstGeom>
          <a:noFill/>
          <a:ln w="9525">
            <a:noFill/>
            <a:miter lim="800000"/>
            <a:headEnd/>
            <a:tailEnd/>
          </a:ln>
          <a:extLs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pPr algn="r">
              <a:defRPr/>
            </a:pPr>
            <a:r>
              <a:rPr lang="en-US" sz="5400" dirty="0" smtClean="0"/>
              <a:t>Test Driving ASP.NET MVC</a:t>
            </a:r>
          </a:p>
        </p:txBody>
      </p:sp>
      <p:sp>
        <p:nvSpPr>
          <p:cNvPr id="8" name="Rectangle 4"/>
          <p:cNvSpPr>
            <a:spLocks noChangeArrowheads="1"/>
          </p:cNvSpPr>
          <p:nvPr/>
        </p:nvSpPr>
        <p:spPr bwMode="auto">
          <a:xfrm>
            <a:off x="4813300" y="3622675"/>
            <a:ext cx="3987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algn="r" eaLnBrk="1" hangingPunct="1">
              <a:defRPr/>
            </a:pPr>
            <a:r>
              <a:rPr lang="en-US" sz="2400" b="1" dirty="0">
                <a:effectLst>
                  <a:outerShdw blurRad="38100" dist="38100" dir="2700000" algn="tl">
                    <a:srgbClr val="000000"/>
                  </a:outerShdw>
                </a:effectLst>
                <a:latin typeface="Arial" charset="0"/>
                <a:cs typeface="+mn-cs"/>
              </a:rPr>
              <a:t>Keith Burnell</a:t>
            </a:r>
            <a:endParaRPr lang="en-US" sz="2200" b="1" dirty="0">
              <a:effectLst>
                <a:outerShdw blurRad="38100" dist="38100" dir="2700000" algn="tl">
                  <a:srgbClr val="000000"/>
                </a:outerShdw>
              </a:effectLst>
              <a:latin typeface="Arial" charset="0"/>
              <a:cs typeface="+mn-cs"/>
            </a:endParaRPr>
          </a:p>
          <a:p>
            <a:pPr algn="r" eaLnBrk="1" hangingPunct="1">
              <a:defRPr/>
            </a:pPr>
            <a:r>
              <a:rPr lang="en-US" sz="1800" b="1" dirty="0">
                <a:solidFill>
                  <a:srgbClr val="00B0EB"/>
                </a:solidFill>
                <a:latin typeface="Arial" charset="0"/>
                <a:cs typeface="+mn-cs"/>
              </a:rPr>
              <a:t>Senior Software </a:t>
            </a:r>
            <a:r>
              <a:rPr lang="en-US" sz="1800" b="1" dirty="0" smtClean="0">
                <a:solidFill>
                  <a:srgbClr val="00B0EB"/>
                </a:solidFill>
                <a:latin typeface="Arial" charset="0"/>
                <a:cs typeface="+mn-cs"/>
              </a:rPr>
              <a:t>Engineer II</a:t>
            </a:r>
            <a:endParaRPr lang="en-US" sz="1800" b="1" dirty="0">
              <a:solidFill>
                <a:srgbClr val="00B0EB"/>
              </a:solidFill>
              <a:latin typeface="Arial" charset="0"/>
              <a:cs typeface="+mn-cs"/>
            </a:endParaRPr>
          </a:p>
          <a:p>
            <a:pPr algn="r" eaLnBrk="1" hangingPunct="1">
              <a:defRPr/>
            </a:pPr>
            <a:endParaRPr lang="en-US" sz="1800"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Email:</a:t>
            </a:r>
            <a:r>
              <a:rPr lang="en-US" b="1" dirty="0">
                <a:solidFill>
                  <a:srgbClr val="00B0EB"/>
                </a:solidFill>
                <a:latin typeface="Arial" charset="0"/>
                <a:cs typeface="+mn-cs"/>
              </a:rPr>
              <a:t> </a:t>
            </a:r>
            <a:r>
              <a:rPr lang="en-US" b="1" dirty="0">
                <a:solidFill>
                  <a:srgbClr val="00B0EB"/>
                </a:solidFill>
                <a:latin typeface="Arial" charset="0"/>
                <a:cs typeface="+mn-cs"/>
                <a:hlinkClick r:id="rId3"/>
              </a:rPr>
              <a:t>keith@dotnetdevdude.com</a:t>
            </a:r>
            <a:endParaRPr lang="en-US"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Twitter:</a:t>
            </a:r>
            <a:r>
              <a:rPr lang="en-US" b="1" dirty="0">
                <a:solidFill>
                  <a:srgbClr val="00B0EB"/>
                </a:solidFill>
                <a:latin typeface="Arial" charset="0"/>
                <a:cs typeface="+mn-cs"/>
              </a:rPr>
              <a:t> </a:t>
            </a:r>
            <a:r>
              <a:rPr lang="en-US" b="1" dirty="0" err="1">
                <a:solidFill>
                  <a:srgbClr val="00B0EB"/>
                </a:solidFill>
                <a:latin typeface="Arial" charset="0"/>
                <a:cs typeface="+mn-cs"/>
              </a:rPr>
              <a:t>keburnell</a:t>
            </a:r>
            <a:endParaRPr lang="en-US"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Blog:</a:t>
            </a:r>
            <a:r>
              <a:rPr lang="en-US" b="1" dirty="0">
                <a:solidFill>
                  <a:srgbClr val="00B0EB"/>
                </a:solidFill>
                <a:latin typeface="Arial" charset="0"/>
                <a:cs typeface="+mn-cs"/>
              </a:rPr>
              <a:t> </a:t>
            </a:r>
            <a:r>
              <a:rPr lang="en-US" b="1" dirty="0" smtClean="0">
                <a:solidFill>
                  <a:srgbClr val="00B0EB"/>
                </a:solidFill>
                <a:latin typeface="Arial" charset="0"/>
                <a:cs typeface="+mn-cs"/>
              </a:rPr>
              <a:t>www.DotNetDevDude.com</a:t>
            </a:r>
            <a:endParaRPr lang="en-US" b="1" dirty="0">
              <a:solidFill>
                <a:srgbClr val="00B0EB"/>
              </a:solidFill>
              <a:latin typeface="Arial" charset="0"/>
              <a:cs typeface="+mn-cs"/>
            </a:endParaRPr>
          </a:p>
          <a:p>
            <a:pPr algn="r" eaLnBrk="1" hangingPunct="1">
              <a:defRPr/>
            </a:pPr>
            <a:endParaRPr lang="en-US" b="1" dirty="0">
              <a:solidFill>
                <a:srgbClr val="FFCC00"/>
              </a:solidFill>
              <a:latin typeface="Arial" charset="0"/>
              <a:cs typeface="+mn-cs"/>
            </a:endParaRPr>
          </a:p>
          <a:p>
            <a:pPr eaLnBrk="1" hangingPunct="1">
              <a:defRPr/>
            </a:pPr>
            <a:endParaRPr lang="en-US" b="1" dirty="0">
              <a:solidFill>
                <a:srgbClr val="FFCC00"/>
              </a:solidFill>
              <a:latin typeface="Arial" charset="0"/>
              <a:cs typeface="+mn-cs"/>
            </a:endParaRPr>
          </a:p>
          <a:p>
            <a:pPr eaLnBrk="1" hangingPunct="1">
              <a:defRPr/>
            </a:pPr>
            <a:endParaRPr lang="en-US" sz="1400" dirty="0">
              <a:latin typeface="Times New Roman" pitchFamily="28" charset="0"/>
              <a:cs typeface="+mn-cs"/>
            </a:endParaRPr>
          </a:p>
        </p:txBody>
      </p:sp>
      <p:pic>
        <p:nvPicPr>
          <p:cNvPr id="4" name="Picture 2" descr="http://t2.gstatic.com/images?q=tbn:ANd9GcSpaWRjj-wFNzXAis6AWfFrw34sUXv8gOzqj2D2VVmC3H4cBsIH"/>
          <p:cNvPicPr>
            <a:picLocks noChangeAspect="1" noChangeArrowheads="1"/>
          </p:cNvPicPr>
          <p:nvPr/>
        </p:nvPicPr>
        <p:blipFill>
          <a:blip r:embed="rId4" cstate="print"/>
          <a:srcRect/>
          <a:stretch>
            <a:fillRect/>
          </a:stretch>
        </p:blipFill>
        <p:spPr bwMode="auto">
          <a:xfrm>
            <a:off x="534986" y="4867803"/>
            <a:ext cx="1253597" cy="125359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www.tugberkugurlu.com/Content/images/Uploadedbyauthors/wlw/1934ffeb460c_FB47/you-need-some-tests-y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163" y="1152524"/>
            <a:ext cx="5572125" cy="4179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05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025638" y="2329438"/>
            <a:ext cx="7369175" cy="941388"/>
          </a:xfrm>
        </p:spPr>
        <p:txBody>
          <a:bodyPr/>
          <a:lstStyle/>
          <a:p>
            <a:pPr algn="ctr">
              <a:defRPr/>
            </a:pPr>
            <a:r>
              <a:rPr lang="en-US" dirty="0" smtClean="0"/>
              <a:t>Types of testing that </a:t>
            </a:r>
            <a:r>
              <a:rPr lang="en-US" b="1" dirty="0" smtClean="0"/>
              <a:t>are</a:t>
            </a:r>
            <a:r>
              <a:rPr lang="en-US" dirty="0" smtClean="0"/>
              <a:t> not keys to test-driven development</a:t>
            </a:r>
          </a:p>
        </p:txBody>
      </p:sp>
    </p:spTree>
    <p:extLst>
      <p:ext uri="{BB962C8B-B14F-4D97-AF65-F5344CB8AC3E}">
        <p14:creationId xmlns:p14="http://schemas.microsoft.com/office/powerpoint/2010/main" val="903291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Integration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8194" name="Picture 2" descr="http://www.unmanned.vt.edu/news/images/robocupDARwInVsTUD800x6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426" y="1819275"/>
            <a:ext cx="4165599" cy="312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86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893763" y="381000"/>
            <a:ext cx="7369175" cy="941388"/>
          </a:xfrm>
        </p:spPr>
        <p:txBody>
          <a:bodyPr/>
          <a:lstStyle/>
          <a:p>
            <a:pPr>
              <a:defRPr/>
            </a:pPr>
            <a:r>
              <a:rPr lang="en-US" dirty="0" smtClean="0"/>
              <a:t>Regression Testing</a:t>
            </a:r>
          </a:p>
        </p:txBody>
      </p:sp>
      <p:sp>
        <p:nvSpPr>
          <p:cNvPr id="14"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717" y="2419350"/>
            <a:ext cx="478301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ular Callout 15"/>
          <p:cNvSpPr/>
          <p:nvPr/>
        </p:nvSpPr>
        <p:spPr bwMode="auto">
          <a:xfrm>
            <a:off x="3436883" y="1907628"/>
            <a:ext cx="851338" cy="394138"/>
          </a:xfrm>
          <a:prstGeom prst="wedgeRectCallout">
            <a:avLst>
              <a:gd name="adj1" fmla="val 112257"/>
              <a:gd name="adj2" fmla="val 370796"/>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1 </a:t>
            </a:r>
            <a:r>
              <a:rPr kumimoji="0" lang="en-US" sz="1800" b="1" i="0" u="none" strike="noStrike" cap="none" normalizeH="0" dirty="0" smtClean="0">
                <a:ln>
                  <a:noFill/>
                </a:ln>
                <a:solidFill>
                  <a:schemeClr val="tx1"/>
                </a:solidFill>
                <a:effectLst/>
                <a:latin typeface="Arial" charset="0"/>
              </a:rPr>
              <a:t>Bug</a:t>
            </a:r>
            <a:endParaRPr kumimoji="0" lang="en-US" sz="1800" b="1" i="0" u="none" strike="noStrike" cap="none" normalizeH="0" baseline="0" dirty="0" smtClean="0">
              <a:ln>
                <a:noFill/>
              </a:ln>
              <a:solidFill>
                <a:schemeClr val="tx1"/>
              </a:solidFill>
              <a:effectLst/>
              <a:latin typeface="Arial" charset="0"/>
            </a:endParaRPr>
          </a:p>
        </p:txBody>
      </p:sp>
      <p:sp>
        <p:nvSpPr>
          <p:cNvPr id="17" name="Rectangular Callout 16"/>
          <p:cNvSpPr/>
          <p:nvPr/>
        </p:nvSpPr>
        <p:spPr bwMode="auto">
          <a:xfrm>
            <a:off x="6605752" y="1907628"/>
            <a:ext cx="1166648" cy="394138"/>
          </a:xfrm>
          <a:prstGeom prst="wedgeRectCallout">
            <a:avLst>
              <a:gd name="adj1" fmla="val -94447"/>
              <a:gd name="adj2" fmla="val 207713"/>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lang="en-US" b="1" dirty="0" smtClean="0"/>
              <a:t>&gt; </a:t>
            </a:r>
            <a:r>
              <a:rPr kumimoji="0" lang="en-US" sz="1800" b="1" i="0" u="none" strike="noStrike" cap="none" normalizeH="0" baseline="0" dirty="0" smtClean="0">
                <a:ln>
                  <a:noFill/>
                </a:ln>
                <a:solidFill>
                  <a:schemeClr val="tx1"/>
                </a:solidFill>
                <a:effectLst/>
              </a:rPr>
              <a:t>1 </a:t>
            </a:r>
            <a:r>
              <a:rPr kumimoji="0" lang="en-US" sz="1800" b="1" i="0" u="none" strike="noStrike" cap="none" normalizeH="0" dirty="0" smtClean="0">
                <a:ln>
                  <a:noFill/>
                </a:ln>
                <a:solidFill>
                  <a:schemeClr val="tx1"/>
                </a:solidFill>
                <a:effectLst/>
              </a:rPr>
              <a:t>Bugs</a:t>
            </a:r>
            <a:endParaRPr kumimoji="0" lang="en-US" sz="18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55216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User Acceptance Testing (UAT)</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4098" name="Picture 2" descr="http://2.bp.blogspot.com/-eAyY_k2VXG0/T2EHlJ1-IZI/AAAAAAAAAEg/bF3pyPQK87Y/s1600/DilbertUA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044" y="2439534"/>
            <a:ext cx="6096000" cy="18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57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Performance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5122" name="Picture 2" descr="http://www.thefixstudio.com/images/FASTRA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294" y="2221365"/>
            <a:ext cx="4381500" cy="284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39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Load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6146" name="Picture 2" descr="http://designyoutrust.com/wp-content/uploads/2011/06/o2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595" y="1484313"/>
            <a:ext cx="6090898" cy="406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61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Stress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4100" name="Picture 4" descr="http://2.bp.blogspot.com/_UqUwVPikChs/S_5fJb90DtI/AAAAAAAANmE/mHURfegAOX8/s1600/funny-windows-error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175" y="1532249"/>
            <a:ext cx="5996101" cy="449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43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893763" y="381000"/>
            <a:ext cx="7369175" cy="941388"/>
          </a:xfrm>
        </p:spPr>
        <p:txBody>
          <a:bodyPr/>
          <a:lstStyle/>
          <a:p>
            <a:pPr>
              <a:defRPr/>
            </a:pPr>
            <a:r>
              <a:rPr lang="en-US" dirty="0" smtClean="0"/>
              <a:t>What is Test-driven Development?</a:t>
            </a:r>
          </a:p>
        </p:txBody>
      </p:sp>
      <p:sp>
        <p:nvSpPr>
          <p:cNvPr id="4" name="Rectangle 3"/>
          <p:cNvSpPr txBox="1">
            <a:spLocks noChangeArrowheads="1"/>
          </p:cNvSpPr>
          <p:nvPr/>
        </p:nvSpPr>
        <p:spPr bwMode="auto">
          <a:xfrm>
            <a:off x="900113" y="1484313"/>
            <a:ext cx="799941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endParaRPr lang="en-US" dirty="0" smtClean="0">
              <a:sym typeface="Wingdings" pitchFamily="2" charset="2"/>
            </a:endParaRPr>
          </a:p>
        </p:txBody>
      </p:sp>
      <p:pic>
        <p:nvPicPr>
          <p:cNvPr id="1026" name="Picture 2" descr="http://lostechies.com/derekgreer/files/2011/03/TestDrivenDevelopment_155FE59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115" y="1733550"/>
            <a:ext cx="5627408" cy="37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95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Unit Testing: Key to TDD</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6150" name="Picture 6" descr="http://upload.wikimedia.org/wikipedia/commons/f/fd/Light_Green_Lego_Bri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928" y="1397000"/>
            <a:ext cx="6880593" cy="475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76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a:spLocks noGrp="1" noChangeArrowheads="1"/>
          </p:cNvSpPr>
          <p:nvPr>
            <p:ph type="title"/>
          </p:nvPr>
        </p:nvSpPr>
        <p:spPr>
          <a:xfrm>
            <a:off x="893763" y="381000"/>
            <a:ext cx="7369175" cy="941388"/>
          </a:xfrm>
        </p:spPr>
        <p:txBody>
          <a:bodyPr/>
          <a:lstStyle/>
          <a:p>
            <a:pPr>
              <a:defRPr/>
            </a:pPr>
            <a:r>
              <a:rPr lang="en-US" dirty="0" smtClean="0"/>
              <a:t>Little about me</a:t>
            </a:r>
          </a:p>
        </p:txBody>
      </p:sp>
      <p:sp>
        <p:nvSpPr>
          <p:cNvPr id="18"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Microsoft Web MVP</a:t>
            </a:r>
          </a:p>
          <a:p>
            <a:r>
              <a:rPr lang="en-US" sz="2400" dirty="0" smtClean="0"/>
              <a:t>Senior Software Engineer II at Skyline Technologies</a:t>
            </a:r>
          </a:p>
          <a:p>
            <a:r>
              <a:rPr lang="en-US" sz="2400" dirty="0" smtClean="0"/>
              <a:t>Been developing software for over 10 years</a:t>
            </a:r>
          </a:p>
          <a:p>
            <a:r>
              <a:rPr lang="en-US" sz="2400" dirty="0" smtClean="0"/>
              <a:t>Primary focus on the Microsoft Web stack.</a:t>
            </a:r>
          </a:p>
          <a:p>
            <a:r>
              <a:rPr lang="en-US" sz="2400" dirty="0" smtClean="0"/>
              <a:t>Local/Regional/National Speaker</a:t>
            </a:r>
          </a:p>
          <a:p>
            <a:r>
              <a:rPr lang="en-US" sz="2400" dirty="0" smtClean="0"/>
              <a:t>Author (MSDN, Pluralsight)</a:t>
            </a:r>
          </a:p>
          <a:p>
            <a:r>
              <a:rPr lang="en-US" sz="2400" dirty="0" smtClean="0"/>
              <a:t>President </a:t>
            </a:r>
            <a:r>
              <a:rPr lang="en-US" sz="2400" dirty="0"/>
              <a:t>of Fox Valley .NET UG.</a:t>
            </a:r>
          </a:p>
          <a:p>
            <a:endParaRPr lang="en-US" sz="24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What makes a good Unit Test?</a:t>
            </a:r>
          </a:p>
        </p:txBody>
      </p:sp>
      <p:pic>
        <p:nvPicPr>
          <p:cNvPr id="1028" name="Picture 4" descr="http://i.qkme.me/4p7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88" y="1661205"/>
            <a:ext cx="3876675" cy="3838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800" dirty="0" smtClean="0"/>
              <a:t>Automated and Repeatable</a:t>
            </a:r>
          </a:p>
          <a:p>
            <a:r>
              <a:rPr lang="en-US" sz="2800" dirty="0" smtClean="0"/>
              <a:t>Easy to implement</a:t>
            </a:r>
          </a:p>
          <a:p>
            <a:r>
              <a:rPr lang="en-US" sz="2800" dirty="0" smtClean="0"/>
              <a:t>Run on demand at the push of a button</a:t>
            </a:r>
          </a:p>
          <a:p>
            <a:r>
              <a:rPr lang="en-US" sz="2800" dirty="0" smtClean="0"/>
              <a:t>Fast</a:t>
            </a:r>
          </a:p>
          <a:p>
            <a:r>
              <a:rPr lang="en-US" sz="2800" dirty="0" smtClean="0"/>
              <a:t>Isolated</a:t>
            </a:r>
            <a:endParaRPr lang="en-US" sz="2800" dirty="0"/>
          </a:p>
          <a:p>
            <a:endParaRPr lang="en-US" sz="2400" dirty="0" smtClean="0"/>
          </a:p>
        </p:txBody>
      </p:sp>
    </p:spTree>
    <p:extLst>
      <p:ext uri="{BB962C8B-B14F-4D97-AF65-F5344CB8AC3E}">
        <p14:creationId xmlns:p14="http://schemas.microsoft.com/office/powerpoint/2010/main" val="154781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hidden"/>
                                      </p:to>
                                    </p:set>
                                  </p:childTnLst>
                                </p:cTn>
                              </p:par>
                            </p:childTnLst>
                          </p:cTn>
                        </p:par>
                        <p:par>
                          <p:cTn id="12" fill="hold">
                            <p:stCondLst>
                              <p:cond delay="0"/>
                            </p:stCondLst>
                            <p:childTnLst>
                              <p:par>
                                <p:cTn id="13" presetID="2" presetClass="entr" presetSubtype="4" fill="hold"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 calcmode="lin" valueType="num">
                                      <p:cBhvr additive="base">
                                        <p:cTn id="2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 calcmode="lin" valueType="num">
                                      <p:cBhvr additive="base">
                                        <p:cTn id="2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 calcmode="lin" valueType="num">
                                      <p:cBhvr additive="base">
                                        <p:cTn id="3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 calcmode="lin" valueType="num">
                                      <p:cBhvr additive="base">
                                        <p:cTn id="3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14136" y="2427514"/>
            <a:ext cx="8192180" cy="941388"/>
          </a:xfrm>
        </p:spPr>
        <p:txBody>
          <a:bodyPr/>
          <a:lstStyle/>
          <a:p>
            <a:pPr algn="ctr">
              <a:defRPr/>
            </a:pPr>
            <a:r>
              <a:rPr lang="en-US" dirty="0" smtClean="0"/>
              <a:t>Important Concepts &amp; Strategies</a:t>
            </a:r>
          </a:p>
        </p:txBody>
      </p:sp>
    </p:spTree>
    <p:extLst>
      <p:ext uri="{BB962C8B-B14F-4D97-AF65-F5344CB8AC3E}">
        <p14:creationId xmlns:p14="http://schemas.microsoft.com/office/powerpoint/2010/main" val="23588620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4.bp.blogspot.com/_9kQQgQD35rY/SaV5p8YBGhI/AAAAAAAAAkg/HOvlhIo7yGI/s1600/06_Red_Green_Refac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192" y="892545"/>
            <a:ext cx="7724608" cy="457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09010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Arrange – Act - Assert</a:t>
            </a:r>
            <a:endParaRPr lang="en-US" dirty="0">
              <a:solidFill>
                <a:schemeClr val="accent2"/>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175" y="2276475"/>
            <a:ext cx="4514850"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314" y="1985960"/>
            <a:ext cx="8770572"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051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051"/>
                                        </p:tgtEl>
                                        <p:attrNameLst>
                                          <p:attrName>style.visibility</p:attrName>
                                        </p:attrNameLst>
                                      </p:cBhvr>
                                      <p:to>
                                        <p:strVal val="hidden"/>
                                      </p:to>
                                    </p:set>
                                  </p:childTnLst>
                                </p:cTn>
                              </p:par>
                            </p:childTnLst>
                          </p:cTn>
                        </p:par>
                        <p:par>
                          <p:cTn id="12" fill="hold">
                            <p:stCondLst>
                              <p:cond delay="0"/>
                            </p:stCondLst>
                            <p:childTnLst>
                              <p:par>
                                <p:cTn id="13" presetID="42" presetClass="entr" presetSubtype="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1000"/>
                                        <p:tgtEl>
                                          <p:spTgt spid="1026"/>
                                        </p:tgtEl>
                                      </p:cBhvr>
                                    </p:animEffect>
                                    <p:anim calcmode="lin" valueType="num">
                                      <p:cBhvr>
                                        <p:cTn id="16" dur="1000" fill="hold"/>
                                        <p:tgtEl>
                                          <p:spTgt spid="1026"/>
                                        </p:tgtEl>
                                        <p:attrNameLst>
                                          <p:attrName>ppt_x</p:attrName>
                                        </p:attrNameLst>
                                      </p:cBhvr>
                                      <p:tavLst>
                                        <p:tav tm="0">
                                          <p:val>
                                            <p:strVal val="#ppt_x"/>
                                          </p:val>
                                        </p:tav>
                                        <p:tav tm="100000">
                                          <p:val>
                                            <p:strVal val="#ppt_x"/>
                                          </p:val>
                                        </p:tav>
                                      </p:tavLst>
                                    </p:anim>
                                    <p:anim calcmode="lin" valueType="num">
                                      <p:cBhvr>
                                        <p:cTn id="17"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SOLID</a:t>
            </a:r>
            <a:r>
              <a:rPr lang="en-US" dirty="0" smtClean="0">
                <a:solidFill>
                  <a:srgbClr val="92D050"/>
                </a:solidFill>
              </a:rPr>
              <a:t> </a:t>
            </a:r>
            <a:r>
              <a:rPr lang="en-US" dirty="0" smtClean="0"/>
              <a:t>Principles of Software Development</a:t>
            </a:r>
            <a:endParaRPr lang="en-US" dirty="0">
              <a:solidFill>
                <a:schemeClr val="accent2"/>
              </a:solidFill>
            </a:endParaRPr>
          </a:p>
        </p:txBody>
      </p:sp>
      <p:pic>
        <p:nvPicPr>
          <p:cNvPr id="1026" name="Picture 2" descr="http://lostechies.com/derickbailey/files/2011/03/SOLID_6EC97F9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726" y="1538514"/>
            <a:ext cx="5715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40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S</a:t>
            </a:r>
            <a:r>
              <a:rPr lang="en-US" dirty="0" smtClean="0"/>
              <a:t>ingle Responsibility Principle</a:t>
            </a:r>
            <a:endParaRPr lang="en-US" dirty="0">
              <a:solidFill>
                <a:schemeClr val="accent2"/>
              </a:solidFill>
            </a:endParaRPr>
          </a:p>
        </p:txBody>
      </p:sp>
      <p:pic>
        <p:nvPicPr>
          <p:cNvPr id="6148" name="Picture 4" descr="Single Responsibility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594"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O</a:t>
            </a:r>
            <a:r>
              <a:rPr lang="en-US" dirty="0" smtClean="0"/>
              <a:t>pen Closed Principle</a:t>
            </a:r>
            <a:endParaRPr lang="en-US" dirty="0">
              <a:solidFill>
                <a:schemeClr val="accent2"/>
              </a:solidFill>
            </a:endParaRPr>
          </a:p>
        </p:txBody>
      </p:sp>
      <p:pic>
        <p:nvPicPr>
          <p:cNvPr id="5124" name="Picture 4" descr="Open/Closed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err="1" smtClean="0">
                <a:solidFill>
                  <a:srgbClr val="92D050"/>
                </a:solidFill>
              </a:rPr>
              <a:t>L</a:t>
            </a:r>
            <a:r>
              <a:rPr lang="en-US" dirty="0" err="1" smtClean="0"/>
              <a:t>iskov</a:t>
            </a:r>
            <a:r>
              <a:rPr lang="en-US" dirty="0" smtClean="0"/>
              <a:t> Substitution Principle</a:t>
            </a:r>
            <a:endParaRPr lang="en-US" dirty="0">
              <a:solidFill>
                <a:schemeClr val="accent2"/>
              </a:solidFill>
            </a:endParaRPr>
          </a:p>
        </p:txBody>
      </p:sp>
      <p:pic>
        <p:nvPicPr>
          <p:cNvPr id="9220" name="Picture 4" descr="Liskov Substitut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fad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I</a:t>
            </a:r>
            <a:r>
              <a:rPr lang="en-US" dirty="0" smtClean="0"/>
              <a:t>nterface Segregation Principle</a:t>
            </a:r>
            <a:endParaRPr lang="en-US" dirty="0">
              <a:solidFill>
                <a:schemeClr val="accent2"/>
              </a:solidFill>
            </a:endParaRPr>
          </a:p>
        </p:txBody>
      </p:sp>
      <p:pic>
        <p:nvPicPr>
          <p:cNvPr id="8196" name="Picture 4" descr="Interface Segregat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D</a:t>
            </a:r>
            <a:r>
              <a:rPr lang="en-US" dirty="0"/>
              <a:t>e</a:t>
            </a:r>
            <a:r>
              <a:rPr lang="en-US" dirty="0" smtClean="0"/>
              <a:t>pendency Inversion Principle</a:t>
            </a:r>
            <a:endParaRPr lang="en-US" dirty="0">
              <a:solidFill>
                <a:schemeClr val="accent2"/>
              </a:solidFill>
            </a:endParaRPr>
          </a:p>
        </p:txBody>
      </p:sp>
      <p:pic>
        <p:nvPicPr>
          <p:cNvPr id="7170" name="Picture 2" descr="Dependency Invers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594"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What’s on Tap</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kern="0" dirty="0" smtClean="0">
                <a:solidFill>
                  <a:srgbClr val="000000"/>
                </a:solidFill>
              </a:rPr>
              <a:t>What is and what is not test-driven development</a:t>
            </a:r>
          </a:p>
          <a:p>
            <a:r>
              <a:rPr lang="en-US" sz="2400" kern="0" dirty="0" smtClean="0">
                <a:solidFill>
                  <a:srgbClr val="000000"/>
                </a:solidFill>
              </a:rPr>
              <a:t>Unit testing</a:t>
            </a:r>
          </a:p>
          <a:p>
            <a:pPr lvl="0"/>
            <a:r>
              <a:rPr lang="en-US" sz="2400" kern="0" dirty="0" smtClean="0">
                <a:solidFill>
                  <a:srgbClr val="000000"/>
                </a:solidFill>
              </a:rPr>
              <a:t>Concepts </a:t>
            </a:r>
            <a:r>
              <a:rPr lang="en-US" sz="2400" kern="0" dirty="0">
                <a:solidFill>
                  <a:srgbClr val="000000"/>
                </a:solidFill>
              </a:rPr>
              <a:t>and </a:t>
            </a:r>
            <a:r>
              <a:rPr lang="en-US" sz="2400" kern="0" dirty="0" smtClean="0">
                <a:solidFill>
                  <a:srgbClr val="000000"/>
                </a:solidFill>
              </a:rPr>
              <a:t>strategies you </a:t>
            </a:r>
            <a:r>
              <a:rPr lang="en-US" sz="2400" kern="0" dirty="0">
                <a:solidFill>
                  <a:srgbClr val="000000"/>
                </a:solidFill>
              </a:rPr>
              <a:t>n</a:t>
            </a:r>
            <a:r>
              <a:rPr lang="en-US" sz="2400" kern="0" dirty="0" smtClean="0">
                <a:solidFill>
                  <a:srgbClr val="000000"/>
                </a:solidFill>
              </a:rPr>
              <a:t>eed </a:t>
            </a:r>
            <a:r>
              <a:rPr lang="en-US" sz="2400" kern="0" dirty="0">
                <a:solidFill>
                  <a:srgbClr val="000000"/>
                </a:solidFill>
              </a:rPr>
              <a:t>to k</a:t>
            </a:r>
            <a:r>
              <a:rPr lang="en-US" sz="2400" kern="0" dirty="0" smtClean="0">
                <a:solidFill>
                  <a:srgbClr val="000000"/>
                </a:solidFill>
              </a:rPr>
              <a:t>now</a:t>
            </a:r>
          </a:p>
          <a:p>
            <a:pPr lvl="0"/>
            <a:r>
              <a:rPr lang="en-US" sz="2400" kern="0" dirty="0" smtClean="0">
                <a:solidFill>
                  <a:srgbClr val="000000"/>
                </a:solidFill>
              </a:rPr>
              <a:t>Laying out and naming your stuff</a:t>
            </a:r>
          </a:p>
          <a:p>
            <a:pPr lvl="0"/>
            <a:r>
              <a:rPr lang="en-US" sz="2400" kern="0" dirty="0" smtClean="0">
                <a:solidFill>
                  <a:srgbClr val="000000"/>
                </a:solidFill>
              </a:rPr>
              <a:t>DI/</a:t>
            </a:r>
            <a:r>
              <a:rPr lang="en-US" sz="2400" kern="0" dirty="0" err="1" smtClean="0">
                <a:solidFill>
                  <a:srgbClr val="000000"/>
                </a:solidFill>
              </a:rPr>
              <a:t>IoC</a:t>
            </a:r>
            <a:r>
              <a:rPr lang="en-US" sz="2400" kern="0" dirty="0" smtClean="0">
                <a:solidFill>
                  <a:srgbClr val="000000"/>
                </a:solidFill>
              </a:rPr>
              <a:t> and Test Dummies</a:t>
            </a:r>
          </a:p>
          <a:p>
            <a:pPr lvl="0"/>
            <a:r>
              <a:rPr lang="en-US" sz="2400" kern="0" dirty="0" smtClean="0">
                <a:solidFill>
                  <a:srgbClr val="000000"/>
                </a:solidFill>
              </a:rPr>
              <a:t>MVC</a:t>
            </a:r>
          </a:p>
          <a:p>
            <a:pPr lvl="0"/>
            <a:r>
              <a:rPr lang="en-US" sz="2400" kern="0" dirty="0" smtClean="0">
                <a:solidFill>
                  <a:srgbClr val="000000"/>
                </a:solidFill>
              </a:rPr>
              <a:t>Routing: What it is and how to test it</a:t>
            </a:r>
          </a:p>
          <a:p>
            <a:pPr lvl="0"/>
            <a:r>
              <a:rPr lang="en-US" sz="2400" kern="0" dirty="0" smtClean="0">
                <a:solidFill>
                  <a:srgbClr val="000000"/>
                </a:solidFill>
              </a:rPr>
              <a:t>Controllers: Isolating and testing</a:t>
            </a:r>
          </a:p>
          <a:p>
            <a:pPr lvl="0"/>
            <a:r>
              <a:rPr lang="en-US" sz="2400" kern="0" dirty="0" smtClean="0">
                <a:solidFill>
                  <a:srgbClr val="000000"/>
                </a:solidFill>
              </a:rPr>
              <a:t>Automated UI Testing</a:t>
            </a:r>
          </a:p>
          <a:p>
            <a:pPr lvl="0"/>
            <a:endParaRPr lang="en-US" sz="2400" kern="0" dirty="0">
              <a:solidFill>
                <a:srgbClr val="000000"/>
              </a:solidFill>
            </a:endParaRPr>
          </a:p>
          <a:p>
            <a:pPr lvl="0"/>
            <a:endParaRPr lang="en-US" sz="2400" kern="0" dirty="0">
              <a:solidFill>
                <a:srgbClr val="000000"/>
              </a:solidFill>
            </a:endParaRPr>
          </a:p>
        </p:txBody>
      </p:sp>
    </p:spTree>
    <p:extLst>
      <p:ext uri="{BB962C8B-B14F-4D97-AF65-F5344CB8AC3E}">
        <p14:creationId xmlns:p14="http://schemas.microsoft.com/office/powerpoint/2010/main" val="28976006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Example Solution Layout</a:t>
            </a:r>
            <a:endParaRPr lang="en-US" dirty="0">
              <a:solidFill>
                <a:schemeClr val="accent2"/>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738" y="2008683"/>
            <a:ext cx="3636487" cy="36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81436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Naming Your Tests</a:t>
            </a:r>
            <a:endParaRPr lang="en-US" dirty="0">
              <a:solidFill>
                <a:schemeClr val="accent2"/>
              </a:solidFill>
            </a:endParaRPr>
          </a:p>
        </p:txBody>
      </p:sp>
      <p:pic>
        <p:nvPicPr>
          <p:cNvPr id="8196" name="Picture 4" descr="http://www.digitalmomblog.com/wp-content/uploads/2011/05/baby-names.gif"/>
          <p:cNvPicPr>
            <a:picLocks noChangeAspect="1" noChangeArrowheads="1"/>
          </p:cNvPicPr>
          <p:nvPr/>
        </p:nvPicPr>
        <p:blipFill rotWithShape="1">
          <a:blip r:embed="rId3">
            <a:extLst>
              <a:ext uri="{28A0092B-C50C-407E-A947-70E740481C1C}">
                <a14:useLocalDpi xmlns:a14="http://schemas.microsoft.com/office/drawing/2010/main" val="0"/>
              </a:ext>
            </a:extLst>
          </a:blip>
          <a:srcRect l="21051"/>
          <a:stretch/>
        </p:blipFill>
        <p:spPr bwMode="auto">
          <a:xfrm>
            <a:off x="1996111" y="1895706"/>
            <a:ext cx="5428230" cy="3999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70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How I Name My Tests</a:t>
            </a:r>
            <a:endParaRPr lang="en-US" dirty="0">
              <a:solidFill>
                <a:schemeClr val="accent2"/>
              </a:solidFill>
            </a:endParaRPr>
          </a:p>
        </p:txBody>
      </p:sp>
      <p:sp>
        <p:nvSpPr>
          <p:cNvPr id="12" name="Content Placeholder 4"/>
          <p:cNvSpPr>
            <a:spLocks noGrp="1"/>
          </p:cNvSpPr>
          <p:nvPr>
            <p:ph idx="1"/>
          </p:nvPr>
        </p:nvSpPr>
        <p:spPr>
          <a:xfrm>
            <a:off x="481013" y="1433515"/>
            <a:ext cx="8761413" cy="1861228"/>
          </a:xfrm>
        </p:spPr>
        <p:txBody>
          <a:bodyPr/>
          <a:lstStyle/>
          <a:p>
            <a:r>
              <a:rPr lang="en-US" sz="2000" dirty="0" smtClean="0"/>
              <a:t>[</a:t>
            </a:r>
            <a:r>
              <a:rPr lang="en-US" sz="2000" i="1" dirty="0" err="1" smtClean="0">
                <a:latin typeface="Consolas" pitchFamily="49" charset="0"/>
                <a:cs typeface="Consolas" pitchFamily="49" charset="0"/>
              </a:rPr>
              <a:t>MethodUnderTest</a:t>
            </a:r>
            <a:r>
              <a:rPr lang="en-US" sz="2000" dirty="0" smtClean="0"/>
              <a:t>]_[</a:t>
            </a:r>
            <a:r>
              <a:rPr lang="en-US" sz="2000" i="1" dirty="0" err="1" smtClean="0">
                <a:latin typeface="Consolas" pitchFamily="49" charset="0"/>
                <a:cs typeface="Consolas" pitchFamily="49" charset="0"/>
              </a:rPr>
              <a:t>ExpectedResult</a:t>
            </a:r>
            <a:r>
              <a:rPr lang="en-US" sz="2000" dirty="0" smtClean="0"/>
              <a:t>]_[</a:t>
            </a:r>
            <a:r>
              <a:rPr lang="en-US" sz="2000" i="1" dirty="0" smtClean="0">
                <a:latin typeface="Consolas" pitchFamily="49" charset="0"/>
                <a:cs typeface="Consolas" pitchFamily="49" charset="0"/>
              </a:rPr>
              <a:t>Conditions</a:t>
            </a:r>
            <a:r>
              <a:rPr lang="en-US" sz="2000" dirty="0" smtClean="0"/>
              <a:t>]</a:t>
            </a:r>
            <a:r>
              <a:rPr lang="en-US" sz="2000" dirty="0" smtClean="0">
                <a:latin typeface="Consolas" pitchFamily="49" charset="0"/>
                <a:cs typeface="Consolas" pitchFamily="49" charset="0"/>
              </a:rPr>
              <a:t/>
            </a:r>
            <a:br>
              <a:rPr lang="en-US" sz="2000" dirty="0" smtClean="0">
                <a:latin typeface="Consolas" pitchFamily="49" charset="0"/>
                <a:cs typeface="Consolas" pitchFamily="49" charset="0"/>
              </a:rPr>
            </a:br>
            <a:endParaRPr lang="en-US" sz="2000" dirty="0" smtClean="0">
              <a:latin typeface="Consolas" pitchFamily="49" charset="0"/>
              <a:cs typeface="Consolas" pitchFamily="49" charset="0"/>
            </a:endParaRPr>
          </a:p>
          <a:p>
            <a:r>
              <a:rPr lang="en-US" sz="1800" dirty="0" err="1" smtClean="0">
                <a:latin typeface="Consolas" pitchFamily="49" charset="0"/>
                <a:cs typeface="Consolas" pitchFamily="49" charset="0"/>
              </a:rPr>
              <a:t>GetCustomers_ShouldReturn_ListOf_Customers</a:t>
            </a:r>
            <a:r>
              <a:rPr lang="en-US" sz="1800" dirty="0" smtClean="0">
                <a:latin typeface="Consolas" pitchFamily="49" charset="0"/>
                <a:cs typeface="Consolas" pitchFamily="49" charset="0"/>
              </a:rPr>
              <a:t>()</a:t>
            </a:r>
            <a:r>
              <a:rPr lang="en-US" sz="2000" dirty="0" smtClean="0">
                <a:latin typeface="Consolas" pitchFamily="49" charset="0"/>
                <a:cs typeface="Consolas" pitchFamily="49" charset="0"/>
              </a:rPr>
              <a:t/>
            </a:r>
            <a:br>
              <a:rPr lang="en-US" sz="2000" dirty="0" smtClean="0">
                <a:latin typeface="Consolas" pitchFamily="49" charset="0"/>
                <a:cs typeface="Consolas" pitchFamily="49" charset="0"/>
              </a:rPr>
            </a:br>
            <a:endParaRPr lang="en-US" sz="2000" dirty="0" smtClean="0">
              <a:latin typeface="Consolas" pitchFamily="49" charset="0"/>
              <a:cs typeface="Consolas" pitchFamily="49" charset="0"/>
            </a:endParaRPr>
          </a:p>
          <a:p>
            <a:r>
              <a:rPr lang="en-US" sz="1800" dirty="0" smtClean="0">
                <a:latin typeface="Consolas" pitchFamily="49" charset="0"/>
                <a:cs typeface="Consolas" pitchFamily="49" charset="0"/>
              </a:rPr>
              <a:t>CalculateRate_ShouldReturn_25_When_Interest_Is_50_And_X_Is_5()</a:t>
            </a:r>
          </a:p>
        </p:txBody>
      </p:sp>
      <p:pic>
        <p:nvPicPr>
          <p:cNvPr id="7" name="Picture 2" descr="http://ideasbig.com/blog/wp-content/uploads/2010/03/naming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428" y="3327754"/>
            <a:ext cx="3461997" cy="2596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27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err="1" smtClean="0"/>
              <a:t>Resharper</a:t>
            </a:r>
            <a:r>
              <a:rPr lang="en-US" dirty="0" smtClean="0"/>
              <a:t> Live Template for Naming Tests</a:t>
            </a:r>
            <a:endParaRPr lang="en-US" dirty="0">
              <a:solidFill>
                <a:schemeClr val="accent2"/>
              </a:solidFill>
            </a:endParaRPr>
          </a:p>
        </p:txBody>
      </p:sp>
      <p:sp>
        <p:nvSpPr>
          <p:cNvPr id="12" name="Content Placeholder 4"/>
          <p:cNvSpPr>
            <a:spLocks noGrp="1"/>
          </p:cNvSpPr>
          <p:nvPr>
            <p:ph idx="1"/>
          </p:nvPr>
        </p:nvSpPr>
        <p:spPr>
          <a:xfrm>
            <a:off x="481013" y="1433515"/>
            <a:ext cx="8761413" cy="1716085"/>
          </a:xfrm>
        </p:spPr>
        <p:txBody>
          <a:bodyPr/>
          <a:lstStyle/>
          <a:p>
            <a:r>
              <a:rPr lang="en-US" sz="2400" dirty="0" smtClean="0"/>
              <a:t>My unit testing live template is available on my blog:</a:t>
            </a:r>
          </a:p>
          <a:p>
            <a:pPr lvl="1"/>
            <a:r>
              <a:rPr lang="en-US" sz="2000" dirty="0">
                <a:hlinkClick r:id="rId3"/>
              </a:rPr>
              <a:t>http://</a:t>
            </a:r>
            <a:r>
              <a:rPr lang="en-US" sz="2000" dirty="0" smtClean="0">
                <a:hlinkClick r:id="rId3"/>
              </a:rPr>
              <a:t>bit.ly/OAOLK9</a:t>
            </a:r>
            <a:endParaRPr lang="en-US" sz="2000" dirty="0" smtClean="0"/>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0859" y="3091541"/>
            <a:ext cx="5251084" cy="292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998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Dependency Injection (DI)</a:t>
            </a:r>
            <a:endParaRPr lang="en-US" dirty="0">
              <a:solidFill>
                <a:schemeClr val="accent2"/>
              </a:solidFill>
            </a:endParaRPr>
          </a:p>
        </p:txBody>
      </p:sp>
      <p:pic>
        <p:nvPicPr>
          <p:cNvPr id="12294" name="Picture 6" descr="http://c512911.r11.cf3.rackcdn.com/IOC/injec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976" y="2017250"/>
            <a:ext cx="476250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71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2294"/>
                                        </p:tgtEl>
                                        <p:attrNameLst>
                                          <p:attrName>style.visibility</p:attrName>
                                        </p:attrNameLst>
                                      </p:cBhvr>
                                      <p:to>
                                        <p:strVal val="visible"/>
                                      </p:to>
                                    </p:set>
                                    <p:animEffect transition="in" filter="fade">
                                      <p:cBhvr>
                                        <p:cTn id="7"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Inversion of Control (</a:t>
            </a:r>
            <a:r>
              <a:rPr lang="en-US" dirty="0" err="1" smtClean="0"/>
              <a:t>IoC</a:t>
            </a:r>
            <a:r>
              <a:rPr lang="en-US" dirty="0" smtClean="0"/>
              <a:t>)</a:t>
            </a:r>
            <a:endParaRPr lang="en-US" dirty="0">
              <a:solidFill>
                <a:schemeClr val="accent2"/>
              </a:solidFill>
            </a:endParaRPr>
          </a:p>
        </p:txBody>
      </p:sp>
      <p:pic>
        <p:nvPicPr>
          <p:cNvPr id="13314" name="Picture 2" descr="http://complextosimple.files.wordpress.com/2010/11/inverted-bookshel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859" y="2043882"/>
            <a:ext cx="476250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84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Non-programming Example of </a:t>
            </a:r>
            <a:r>
              <a:rPr lang="en-US" dirty="0" err="1" smtClean="0"/>
              <a:t>IoC</a:t>
            </a:r>
            <a:endParaRPr lang="en-US" dirty="0">
              <a:solidFill>
                <a:schemeClr val="accent2"/>
              </a:solidFill>
            </a:endParaRPr>
          </a:p>
        </p:txBody>
      </p:sp>
      <p:sp>
        <p:nvSpPr>
          <p:cNvPr id="6" name="Content Placeholder 4"/>
          <p:cNvSpPr>
            <a:spLocks noGrp="1"/>
          </p:cNvSpPr>
          <p:nvPr>
            <p:ph idx="1"/>
          </p:nvPr>
        </p:nvSpPr>
        <p:spPr>
          <a:xfrm>
            <a:off x="481013" y="1433515"/>
            <a:ext cx="8761413" cy="1052233"/>
          </a:xfrm>
        </p:spPr>
        <p:txBody>
          <a:bodyPr/>
          <a:lstStyle/>
          <a:p>
            <a:r>
              <a:rPr lang="en-US" sz="2400" dirty="0"/>
              <a:t>Simple </a:t>
            </a:r>
            <a:r>
              <a:rPr lang="en-US" sz="2400" dirty="0" smtClean="0"/>
              <a:t>Scenario: Your having a bathroom remodeled</a:t>
            </a:r>
            <a:endParaRPr lang="en-US" sz="2400" dirty="0"/>
          </a:p>
          <a:p>
            <a:r>
              <a:rPr lang="en-US" sz="2400" dirty="0" smtClean="0"/>
              <a:t>Remodel Bathroom:  $</a:t>
            </a:r>
            <a:r>
              <a:rPr lang="en-US" sz="2400" dirty="0"/>
              <a:t>10,000.00</a:t>
            </a:r>
          </a:p>
          <a:p>
            <a:endParaRPr lang="en-US" sz="2400" dirty="0" smtClean="0"/>
          </a:p>
        </p:txBody>
      </p:sp>
      <p:pic>
        <p:nvPicPr>
          <p:cNvPr id="7" name="Picture 2" descr="http://farm1.static.flickr.com/150/391663546_bbbfdfc2bf.jpg"/>
          <p:cNvPicPr>
            <a:picLocks noChangeAspect="1" noChangeArrowheads="1"/>
          </p:cNvPicPr>
          <p:nvPr/>
        </p:nvPicPr>
        <p:blipFill>
          <a:blip r:embed="rId3" cstate="print"/>
          <a:srcRect/>
          <a:stretch>
            <a:fillRect/>
          </a:stretch>
        </p:blipFill>
        <p:spPr bwMode="auto">
          <a:xfrm>
            <a:off x="4954200" y="2641600"/>
            <a:ext cx="3773542" cy="3446281"/>
          </a:xfrm>
          <a:prstGeom prst="rect">
            <a:avLst/>
          </a:prstGeom>
          <a:noFill/>
        </p:spPr>
      </p:pic>
    </p:spTree>
    <p:extLst>
      <p:ext uri="{BB962C8B-B14F-4D97-AF65-F5344CB8AC3E}">
        <p14:creationId xmlns:p14="http://schemas.microsoft.com/office/powerpoint/2010/main" val="244070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What does implementing DI/</a:t>
            </a:r>
            <a:r>
              <a:rPr lang="en-US" dirty="0" err="1" smtClean="0"/>
              <a:t>IoC</a:t>
            </a:r>
            <a:r>
              <a:rPr lang="en-US" dirty="0" smtClean="0"/>
              <a:t> get me?</a:t>
            </a:r>
            <a:endParaRPr lang="en-US" dirty="0">
              <a:solidFill>
                <a:schemeClr val="accent2"/>
              </a:solidFill>
            </a:endParaRPr>
          </a:p>
        </p:txBody>
      </p:sp>
      <p:pic>
        <p:nvPicPr>
          <p:cNvPr id="1026" name="Picture 2" descr="http://www.build-doctor.com/wp-content/uploads/2010/04/137904090_603856c27f-300x2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3026" y="1648356"/>
            <a:ext cx="2436705" cy="18275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blogcdn.com/www.slashfood.com/media/2006/11/nw_tofurkey-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3026" y="3828246"/>
            <a:ext cx="2499737" cy="1880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0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Test Dummies</a:t>
            </a:r>
            <a:endParaRPr lang="en-US" dirty="0">
              <a:solidFill>
                <a:schemeClr val="accent2"/>
              </a:solidFill>
            </a:endParaRPr>
          </a:p>
        </p:txBody>
      </p:sp>
      <p:pic>
        <p:nvPicPr>
          <p:cNvPr id="3" name="Picture 4" descr="http://1.bp.blogspot.com/-Q4TJM4DqFAY/TkL4gYt_yZI/AAAAAAACIBE/H6Sl6ELp9k8/s1600/Crash-test-dummi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708" y="2167468"/>
            <a:ext cx="309562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24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Fakes/Stubs</a:t>
            </a:r>
            <a:endParaRPr lang="en-US" dirty="0">
              <a:solidFill>
                <a:schemeClr val="accent2"/>
              </a:solidFill>
            </a:endParaRPr>
          </a:p>
        </p:txBody>
      </p:sp>
      <p:pic>
        <p:nvPicPr>
          <p:cNvPr id="1026" name="Picture 2" descr="http://officesupplygeek.com/wp-content/uploads/2011/01/Real-vs-Counterfeit-Samp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4875" y="1881102"/>
            <a:ext cx="3670701" cy="351518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2041" y="1610168"/>
            <a:ext cx="5116367" cy="4314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978" y="2349509"/>
            <a:ext cx="8659689" cy="2257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966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fade">
                                      <p:cBhvr>
                                        <p:cTn id="15" dur="500"/>
                                        <p:tgtEl>
                                          <p:spTgt spid="205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051"/>
                                        </p:tgtEl>
                                        <p:attrNameLst>
                                          <p:attrName>style.visibility</p:attrName>
                                        </p:attrNameLst>
                                      </p:cBhvr>
                                      <p:to>
                                        <p:strVal val="hidden"/>
                                      </p:to>
                                    </p:set>
                                  </p:childTnLst>
                                </p:cTn>
                              </p:par>
                            </p:childTnLst>
                          </p:cTn>
                        </p:par>
                        <p:par>
                          <p:cTn id="20" fill="hold">
                            <p:stCondLst>
                              <p:cond delay="0"/>
                            </p:stCondLst>
                            <p:childTnLst>
                              <p:par>
                                <p:cTn id="21" presetID="10" presetClass="entr" presetSubtype="0" fill="hold" nodeType="afterEffect">
                                  <p:stCondLst>
                                    <p:cond delay="0"/>
                                  </p:stCondLst>
                                  <p:childTnLst>
                                    <p:set>
                                      <p:cBhvr>
                                        <p:cTn id="22" dur="1" fill="hold">
                                          <p:stCondLst>
                                            <p:cond delay="0"/>
                                          </p:stCondLst>
                                        </p:cTn>
                                        <p:tgtEl>
                                          <p:spTgt spid="2053"/>
                                        </p:tgtEl>
                                        <p:attrNameLst>
                                          <p:attrName>style.visibility</p:attrName>
                                        </p:attrNameLst>
                                      </p:cBhvr>
                                      <p:to>
                                        <p:strVal val="visible"/>
                                      </p:to>
                                    </p:set>
                                    <p:animEffect transition="in" filter="fade">
                                      <p:cBhvr>
                                        <p:cTn id="23"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197088" y="1400175"/>
            <a:ext cx="7369175" cy="941388"/>
          </a:xfrm>
        </p:spPr>
        <p:txBody>
          <a:bodyPr/>
          <a:lstStyle/>
          <a:p>
            <a:pPr algn="ctr">
              <a:defRPr/>
            </a:pPr>
            <a:r>
              <a:rPr lang="en-US" sz="5400" dirty="0" smtClean="0"/>
              <a:t>Do I Really Need To Be Doing Test-driven Development?</a:t>
            </a:r>
          </a:p>
        </p:txBody>
      </p:sp>
      <p:pic>
        <p:nvPicPr>
          <p:cNvPr id="7170" name="Picture 2" descr="http://www.unix-ag.uni-kl.de/~guenther/images/failure-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560" y="3230629"/>
            <a:ext cx="3463331" cy="2939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58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Mocks</a:t>
            </a:r>
            <a:endParaRPr lang="en-US" dirty="0">
              <a:solidFill>
                <a:schemeClr val="accent2"/>
              </a:solidFill>
            </a:endParaRPr>
          </a:p>
        </p:txBody>
      </p:sp>
      <p:pic>
        <p:nvPicPr>
          <p:cNvPr id="2050" name="Picture 2" descr="http://ninapaley.com/mimiandeunice/wp-content/uploads/2010/08/ME_170_Mocking.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6107"/>
          <a:stretch/>
        </p:blipFill>
        <p:spPr bwMode="auto">
          <a:xfrm>
            <a:off x="3266407" y="2206426"/>
            <a:ext cx="2887637" cy="265176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678" y="2115000"/>
            <a:ext cx="8842290" cy="3141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10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Benefits of Test Dummies</a:t>
            </a:r>
            <a:endParaRPr lang="en-US" dirty="0">
              <a:solidFill>
                <a:schemeClr val="accent2"/>
              </a:solidFill>
            </a:endParaRPr>
          </a:p>
        </p:txBody>
      </p:sp>
      <p:sp>
        <p:nvSpPr>
          <p:cNvPr id="4" name="Content Placeholder 4"/>
          <p:cNvSpPr>
            <a:spLocks noGrp="1"/>
          </p:cNvSpPr>
          <p:nvPr>
            <p:ph idx="1"/>
          </p:nvPr>
        </p:nvSpPr>
        <p:spPr>
          <a:xfrm>
            <a:off x="481013" y="1433515"/>
            <a:ext cx="8761413" cy="1052233"/>
          </a:xfrm>
        </p:spPr>
        <p:txBody>
          <a:bodyPr/>
          <a:lstStyle/>
          <a:p>
            <a:r>
              <a:rPr lang="en-US" sz="2400" dirty="0" smtClean="0"/>
              <a:t>No waiting</a:t>
            </a:r>
            <a:endParaRPr lang="en-US" sz="2400" dirty="0"/>
          </a:p>
          <a:p>
            <a:r>
              <a:rPr lang="en-US" sz="2400" dirty="0" smtClean="0"/>
              <a:t>Endless scenarios</a:t>
            </a:r>
          </a:p>
        </p:txBody>
      </p:sp>
    </p:spTree>
    <p:extLst>
      <p:ext uri="{BB962C8B-B14F-4D97-AF65-F5344CB8AC3E}">
        <p14:creationId xmlns:p14="http://schemas.microsoft.com/office/powerpoint/2010/main" val="9643074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595696" y="1914544"/>
            <a:ext cx="2301240" cy="1295400"/>
          </a:xfrm>
          <a:prstGeom prst="rect">
            <a:avLst/>
          </a:prstGeom>
          <a:solidFill>
            <a:schemeClr val="accent5">
              <a:lumMod val="75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Controller</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(Input)</a:t>
            </a:r>
          </a:p>
        </p:txBody>
      </p:sp>
      <p:sp>
        <p:nvSpPr>
          <p:cNvPr id="7" name="Rectangle 6"/>
          <p:cNvSpPr/>
          <p:nvPr/>
        </p:nvSpPr>
        <p:spPr bwMode="auto">
          <a:xfrm>
            <a:off x="5880744" y="3932888"/>
            <a:ext cx="2301240" cy="1295400"/>
          </a:xfrm>
          <a:prstGeom prst="rect">
            <a:avLst/>
          </a:prstGeom>
          <a:solidFill>
            <a:srgbClr val="666633"/>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Model</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(Logic)</a:t>
            </a:r>
          </a:p>
        </p:txBody>
      </p:sp>
      <p:sp>
        <p:nvSpPr>
          <p:cNvPr id="8" name="Rectangle 7"/>
          <p:cNvSpPr/>
          <p:nvPr/>
        </p:nvSpPr>
        <p:spPr bwMode="auto">
          <a:xfrm>
            <a:off x="1366848" y="3961464"/>
            <a:ext cx="2301240" cy="1295400"/>
          </a:xfrm>
          <a:prstGeom prst="rect">
            <a:avLst/>
          </a:prstGeom>
          <a:solidFill>
            <a:schemeClr val="bg2">
              <a:lumMod val="75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View</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(Presentation)</a:t>
            </a:r>
          </a:p>
        </p:txBody>
      </p:sp>
      <p:cxnSp>
        <p:nvCxnSpPr>
          <p:cNvPr id="9" name="Straight Arrow Connector 8"/>
          <p:cNvCxnSpPr/>
          <p:nvPr/>
        </p:nvCxnSpPr>
        <p:spPr>
          <a:xfrm rot="16200000" flipH="1">
            <a:off x="5504190" y="3334718"/>
            <a:ext cx="68580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3489016" y="3315670"/>
            <a:ext cx="67056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679518" y="4624404"/>
            <a:ext cx="221741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MVC = </a:t>
            </a:r>
            <a:r>
              <a:rPr lang="en-US" b="1" dirty="0" smtClean="0">
                <a:solidFill>
                  <a:schemeClr val="accent2"/>
                </a:solidFill>
              </a:rPr>
              <a:t>M</a:t>
            </a:r>
            <a:r>
              <a:rPr lang="en-US" dirty="0" smtClean="0">
                <a:solidFill>
                  <a:schemeClr val="accent2"/>
                </a:solidFill>
              </a:rPr>
              <a:t>odel – </a:t>
            </a:r>
            <a:r>
              <a:rPr lang="en-US" b="1" dirty="0" smtClean="0">
                <a:solidFill>
                  <a:schemeClr val="accent2"/>
                </a:solidFill>
              </a:rPr>
              <a:t>V</a:t>
            </a:r>
            <a:r>
              <a:rPr lang="en-US" dirty="0" smtClean="0">
                <a:solidFill>
                  <a:schemeClr val="accent2"/>
                </a:solidFill>
              </a:rPr>
              <a:t>iew - </a:t>
            </a:r>
            <a:r>
              <a:rPr lang="en-US" b="1" dirty="0" smtClean="0">
                <a:solidFill>
                  <a:schemeClr val="accent2"/>
                </a:solidFill>
              </a:rPr>
              <a:t>C</a:t>
            </a:r>
            <a:r>
              <a:rPr lang="en-US" dirty="0" smtClean="0">
                <a:solidFill>
                  <a:schemeClr val="accent2"/>
                </a:solidFill>
              </a:rPr>
              <a:t>ontroller</a:t>
            </a:r>
            <a:endParaRPr lang="en-US" dirty="0">
              <a:solidFill>
                <a:schemeClr val="accent2"/>
              </a:solidFill>
            </a:endParaRPr>
          </a:p>
        </p:txBody>
      </p:sp>
      <p:sp>
        <p:nvSpPr>
          <p:cNvPr id="2" name="Down Arrow 1"/>
          <p:cNvSpPr/>
          <p:nvPr/>
        </p:nvSpPr>
        <p:spPr bwMode="auto">
          <a:xfrm rot="4187503">
            <a:off x="6017696" y="1246795"/>
            <a:ext cx="690088" cy="91567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Down Arrow 10"/>
          <p:cNvSpPr/>
          <p:nvPr/>
        </p:nvSpPr>
        <p:spPr bwMode="auto">
          <a:xfrm rot="7222280">
            <a:off x="8310475" y="5012375"/>
            <a:ext cx="690088" cy="91567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Down Arrow 12"/>
          <p:cNvSpPr/>
          <p:nvPr/>
        </p:nvSpPr>
        <p:spPr bwMode="auto">
          <a:xfrm rot="18485699">
            <a:off x="643673" y="3218421"/>
            <a:ext cx="690088" cy="91567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2084"/>
            <a:ext cx="9601200" cy="728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6042" y="23425"/>
            <a:ext cx="9601201" cy="923330"/>
          </a:xfrm>
          <a:prstGeom prst="rect">
            <a:avLst/>
          </a:prstGeom>
        </p:spPr>
        <p:style>
          <a:lnRef idx="1">
            <a:schemeClr val="dk1"/>
          </a:lnRef>
          <a:fillRef idx="2">
            <a:schemeClr val="dk1"/>
          </a:fillRef>
          <a:effectRef idx="1">
            <a:schemeClr val="dk1"/>
          </a:effectRef>
          <a:fontRef idx="minor">
            <a:schemeClr val="dk1"/>
          </a:fontRef>
        </p:style>
        <p:txBody>
          <a:bodyPr wrap="square" lIns="91440" tIns="45720" rIns="91440" bIns="45720">
            <a:spAutoFit/>
          </a:bodyPr>
          <a:lstStyle/>
          <a:p>
            <a:pPr algn="ctr"/>
            <a:r>
              <a:rPr lang="en-US" sz="5400" b="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Separation of Concerns</a:t>
            </a: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extLst>
      <p:ext uri="{BB962C8B-B14F-4D97-AF65-F5344CB8AC3E}">
        <p14:creationId xmlns:p14="http://schemas.microsoft.com/office/powerpoint/2010/main" val="135348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par>
                                <p:cTn id="26" presetID="26"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80">
                                          <p:stCondLst>
                                            <p:cond delay="0"/>
                                          </p:stCondLst>
                                        </p:cTn>
                                        <p:tgtEl>
                                          <p:spTgt spid="11"/>
                                        </p:tgtEl>
                                      </p:cBhvr>
                                    </p:animEffect>
                                    <p:anim calcmode="lin" valueType="num">
                                      <p:cBhvr>
                                        <p:cTn id="29"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4" dur="26">
                                          <p:stCondLst>
                                            <p:cond delay="650"/>
                                          </p:stCondLst>
                                        </p:cTn>
                                        <p:tgtEl>
                                          <p:spTgt spid="11"/>
                                        </p:tgtEl>
                                      </p:cBhvr>
                                      <p:to x="100000" y="60000"/>
                                    </p:animScale>
                                    <p:animScale>
                                      <p:cBhvr>
                                        <p:cTn id="35" dur="166" decel="50000">
                                          <p:stCondLst>
                                            <p:cond delay="676"/>
                                          </p:stCondLst>
                                        </p:cTn>
                                        <p:tgtEl>
                                          <p:spTgt spid="11"/>
                                        </p:tgtEl>
                                      </p:cBhvr>
                                      <p:to x="100000" y="100000"/>
                                    </p:animScale>
                                    <p:animScale>
                                      <p:cBhvr>
                                        <p:cTn id="36" dur="26">
                                          <p:stCondLst>
                                            <p:cond delay="1312"/>
                                          </p:stCondLst>
                                        </p:cTn>
                                        <p:tgtEl>
                                          <p:spTgt spid="11"/>
                                        </p:tgtEl>
                                      </p:cBhvr>
                                      <p:to x="100000" y="80000"/>
                                    </p:animScale>
                                    <p:animScale>
                                      <p:cBhvr>
                                        <p:cTn id="37" dur="166" decel="50000">
                                          <p:stCondLst>
                                            <p:cond delay="1338"/>
                                          </p:stCondLst>
                                        </p:cTn>
                                        <p:tgtEl>
                                          <p:spTgt spid="11"/>
                                        </p:tgtEl>
                                      </p:cBhvr>
                                      <p:to x="100000" y="100000"/>
                                    </p:animScale>
                                    <p:animScale>
                                      <p:cBhvr>
                                        <p:cTn id="38" dur="26">
                                          <p:stCondLst>
                                            <p:cond delay="1642"/>
                                          </p:stCondLst>
                                        </p:cTn>
                                        <p:tgtEl>
                                          <p:spTgt spid="11"/>
                                        </p:tgtEl>
                                      </p:cBhvr>
                                      <p:to x="100000" y="90000"/>
                                    </p:animScale>
                                    <p:animScale>
                                      <p:cBhvr>
                                        <p:cTn id="39" dur="166" decel="50000">
                                          <p:stCondLst>
                                            <p:cond delay="1668"/>
                                          </p:stCondLst>
                                        </p:cTn>
                                        <p:tgtEl>
                                          <p:spTgt spid="11"/>
                                        </p:tgtEl>
                                      </p:cBhvr>
                                      <p:to x="100000" y="100000"/>
                                    </p:animScale>
                                    <p:animScale>
                                      <p:cBhvr>
                                        <p:cTn id="40" dur="26">
                                          <p:stCondLst>
                                            <p:cond delay="1808"/>
                                          </p:stCondLst>
                                        </p:cTn>
                                        <p:tgtEl>
                                          <p:spTgt spid="11"/>
                                        </p:tgtEl>
                                      </p:cBhvr>
                                      <p:to x="100000" y="95000"/>
                                    </p:animScale>
                                    <p:animScale>
                                      <p:cBhvr>
                                        <p:cTn id="41" dur="166" decel="50000">
                                          <p:stCondLst>
                                            <p:cond delay="1834"/>
                                          </p:stCondLst>
                                        </p:cTn>
                                        <p:tgtEl>
                                          <p:spTgt spid="11"/>
                                        </p:tgtEl>
                                      </p:cBhvr>
                                      <p:to x="100000" y="100000"/>
                                    </p:animScale>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par>
                                <p:cTn id="47" presetID="26"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down)">
                                      <p:cBhvr>
                                        <p:cTn id="49" dur="580">
                                          <p:stCondLst>
                                            <p:cond delay="0"/>
                                          </p:stCondLst>
                                        </p:cTn>
                                        <p:tgtEl>
                                          <p:spTgt spid="13"/>
                                        </p:tgtEl>
                                      </p:cBhvr>
                                    </p:animEffect>
                                    <p:anim calcmode="lin" valueType="num">
                                      <p:cBhvr>
                                        <p:cTn id="5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55" dur="26">
                                          <p:stCondLst>
                                            <p:cond delay="650"/>
                                          </p:stCondLst>
                                        </p:cTn>
                                        <p:tgtEl>
                                          <p:spTgt spid="13"/>
                                        </p:tgtEl>
                                      </p:cBhvr>
                                      <p:to x="100000" y="60000"/>
                                    </p:animScale>
                                    <p:animScale>
                                      <p:cBhvr>
                                        <p:cTn id="56" dur="166" decel="50000">
                                          <p:stCondLst>
                                            <p:cond delay="676"/>
                                          </p:stCondLst>
                                        </p:cTn>
                                        <p:tgtEl>
                                          <p:spTgt spid="13"/>
                                        </p:tgtEl>
                                      </p:cBhvr>
                                      <p:to x="100000" y="100000"/>
                                    </p:animScale>
                                    <p:animScale>
                                      <p:cBhvr>
                                        <p:cTn id="57" dur="26">
                                          <p:stCondLst>
                                            <p:cond delay="1312"/>
                                          </p:stCondLst>
                                        </p:cTn>
                                        <p:tgtEl>
                                          <p:spTgt spid="13"/>
                                        </p:tgtEl>
                                      </p:cBhvr>
                                      <p:to x="100000" y="80000"/>
                                    </p:animScale>
                                    <p:animScale>
                                      <p:cBhvr>
                                        <p:cTn id="58" dur="166" decel="50000">
                                          <p:stCondLst>
                                            <p:cond delay="1338"/>
                                          </p:stCondLst>
                                        </p:cTn>
                                        <p:tgtEl>
                                          <p:spTgt spid="13"/>
                                        </p:tgtEl>
                                      </p:cBhvr>
                                      <p:to x="100000" y="100000"/>
                                    </p:animScale>
                                    <p:animScale>
                                      <p:cBhvr>
                                        <p:cTn id="59" dur="26">
                                          <p:stCondLst>
                                            <p:cond delay="1642"/>
                                          </p:stCondLst>
                                        </p:cTn>
                                        <p:tgtEl>
                                          <p:spTgt spid="13"/>
                                        </p:tgtEl>
                                      </p:cBhvr>
                                      <p:to x="100000" y="90000"/>
                                    </p:animScale>
                                    <p:animScale>
                                      <p:cBhvr>
                                        <p:cTn id="60" dur="166" decel="50000">
                                          <p:stCondLst>
                                            <p:cond delay="1668"/>
                                          </p:stCondLst>
                                        </p:cTn>
                                        <p:tgtEl>
                                          <p:spTgt spid="13"/>
                                        </p:tgtEl>
                                      </p:cBhvr>
                                      <p:to x="100000" y="100000"/>
                                    </p:animScale>
                                    <p:animScale>
                                      <p:cBhvr>
                                        <p:cTn id="61" dur="26">
                                          <p:stCondLst>
                                            <p:cond delay="1808"/>
                                          </p:stCondLst>
                                        </p:cTn>
                                        <p:tgtEl>
                                          <p:spTgt spid="13"/>
                                        </p:tgtEl>
                                      </p:cBhvr>
                                      <p:to x="100000" y="95000"/>
                                    </p:animScale>
                                    <p:animScale>
                                      <p:cBhvr>
                                        <p:cTn id="62" dur="166" decel="50000">
                                          <p:stCondLst>
                                            <p:cond delay="1834"/>
                                          </p:stCondLst>
                                        </p:cTn>
                                        <p:tgtEl>
                                          <p:spTgt spid="13"/>
                                        </p:tgtEl>
                                      </p:cBhvr>
                                      <p:to x="100000" y="100000"/>
                                    </p:animScale>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1026"/>
                                        </p:tgtEl>
                                        <p:attrNameLst>
                                          <p:attrName>style.visibility</p:attrName>
                                        </p:attrNameLst>
                                      </p:cBhvr>
                                      <p:to>
                                        <p:strVal val="visible"/>
                                      </p:to>
                                    </p:set>
                                    <p:animEffect transition="in" filter="fade">
                                      <p:cBhvr>
                                        <p:cTn id="67" dur="1000"/>
                                        <p:tgtEl>
                                          <p:spTgt spid="1026"/>
                                        </p:tgtEl>
                                      </p:cBhvr>
                                    </p:animEffect>
                                    <p:anim calcmode="lin" valueType="num">
                                      <p:cBhvr>
                                        <p:cTn id="68" dur="1000" fill="hold"/>
                                        <p:tgtEl>
                                          <p:spTgt spid="1026"/>
                                        </p:tgtEl>
                                        <p:attrNameLst>
                                          <p:attrName>ppt_x</p:attrName>
                                        </p:attrNameLst>
                                      </p:cBhvr>
                                      <p:tavLst>
                                        <p:tav tm="0">
                                          <p:val>
                                            <p:strVal val="#ppt_x"/>
                                          </p:val>
                                        </p:tav>
                                        <p:tav tm="100000">
                                          <p:val>
                                            <p:strVal val="#ppt_x"/>
                                          </p:val>
                                        </p:tav>
                                      </p:tavLst>
                                    </p:anim>
                                    <p:anim calcmode="lin" valueType="num">
                                      <p:cBhvr>
                                        <p:cTn id="69" dur="1000" fill="hold"/>
                                        <p:tgtEl>
                                          <p:spTgt spid="102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1000"/>
                                        <p:tgtEl>
                                          <p:spTgt spid="3"/>
                                        </p:tgtEl>
                                      </p:cBhvr>
                                    </p:animEffect>
                                    <p:anim calcmode="lin" valueType="num">
                                      <p:cBhvr>
                                        <p:cTn id="73" dur="1000" fill="hold"/>
                                        <p:tgtEl>
                                          <p:spTgt spid="3"/>
                                        </p:tgtEl>
                                        <p:attrNameLst>
                                          <p:attrName>ppt_x</p:attrName>
                                        </p:attrNameLst>
                                      </p:cBhvr>
                                      <p:tavLst>
                                        <p:tav tm="0">
                                          <p:val>
                                            <p:strVal val="#ppt_x"/>
                                          </p:val>
                                        </p:tav>
                                        <p:tav tm="100000">
                                          <p:val>
                                            <p:strVal val="#ppt_x"/>
                                          </p:val>
                                        </p:tav>
                                      </p:tavLst>
                                    </p:anim>
                                    <p:anim calcmode="lin" valueType="num">
                                      <p:cBhvr>
                                        <p:cTn id="7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1" grpId="0" animBg="1"/>
      <p:bldP spid="11" grpId="1" animBg="1"/>
      <p:bldP spid="13" grpId="0" animBg="1"/>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Created with Best Practices in Mind</a:t>
            </a:r>
            <a:endParaRPr lang="en-US" dirty="0">
              <a:solidFill>
                <a:schemeClr val="accent2"/>
              </a:solidFill>
            </a:endParaRPr>
          </a:p>
        </p:txBody>
      </p:sp>
      <p:pic>
        <p:nvPicPr>
          <p:cNvPr id="2052" name="Picture 4" descr="http://memecreator.net/the-most-interesting-man-in-the-world/showimage.php/5919/I-usually-don't-work-but-when-I-do-I-prefer-to-set-myself-up-for-fail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807" y="1652337"/>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51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Supported DI Points in ASP.NET MVC</a:t>
            </a:r>
            <a:endParaRPr lang="en-US" dirty="0">
              <a:solidFill>
                <a:schemeClr val="accent2"/>
              </a:solidFill>
            </a:endParaRPr>
          </a:p>
        </p:txBody>
      </p:sp>
      <p:sp>
        <p:nvSpPr>
          <p:cNvPr id="11" name="Freeform 10"/>
          <p:cNvSpPr/>
          <p:nvPr/>
        </p:nvSpPr>
        <p:spPr>
          <a:xfrm>
            <a:off x="3547111" y="1476377"/>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dirty="0" smtClean="0"/>
              <a:t>registering &amp; injecting controller factories</a:t>
            </a:r>
            <a:endParaRPr lang="en-US" sz="1400" kern="1200" dirty="0"/>
          </a:p>
          <a:p>
            <a:pPr marL="114300" lvl="1" indent="-114300" algn="l" defTabSz="622300" rtl="0">
              <a:lnSpc>
                <a:spcPct val="90000"/>
              </a:lnSpc>
              <a:spcBef>
                <a:spcPct val="0"/>
              </a:spcBef>
              <a:spcAft>
                <a:spcPct val="15000"/>
              </a:spcAft>
              <a:buChar char="••"/>
            </a:pPr>
            <a:r>
              <a:rPr lang="en-US" sz="1400" i="1" kern="1200" dirty="0" smtClean="0"/>
              <a:t>injecting controllers</a:t>
            </a:r>
            <a:endParaRPr lang="en-US" sz="1400" kern="1200" dirty="0"/>
          </a:p>
        </p:txBody>
      </p:sp>
      <p:sp>
        <p:nvSpPr>
          <p:cNvPr id="13" name="Freeform 12"/>
          <p:cNvSpPr/>
          <p:nvPr/>
        </p:nvSpPr>
        <p:spPr>
          <a:xfrm>
            <a:off x="1352552" y="1433513"/>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Controllers</a:t>
            </a:r>
            <a:endParaRPr lang="en-US" sz="1900" kern="1200" dirty="0"/>
          </a:p>
        </p:txBody>
      </p:sp>
      <p:sp>
        <p:nvSpPr>
          <p:cNvPr id="14" name="Freeform 13"/>
          <p:cNvSpPr/>
          <p:nvPr/>
        </p:nvSpPr>
        <p:spPr>
          <a:xfrm>
            <a:off x="3547111" y="2131521"/>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 view engines</a:t>
            </a:r>
            <a:endParaRPr lang="en-US" sz="1400" kern="1200"/>
          </a:p>
          <a:p>
            <a:pPr marL="114300" lvl="1" indent="-114300" algn="l" defTabSz="622300" rtl="0">
              <a:lnSpc>
                <a:spcPct val="90000"/>
              </a:lnSpc>
              <a:spcBef>
                <a:spcPct val="0"/>
              </a:spcBef>
              <a:spcAft>
                <a:spcPct val="15000"/>
              </a:spcAft>
              <a:buChar char="••"/>
            </a:pPr>
            <a:r>
              <a:rPr lang="en-US" sz="1400" i="1" kern="1200" smtClean="0"/>
              <a:t>injecting dependencies into view pages</a:t>
            </a:r>
            <a:endParaRPr lang="en-US" sz="1400" kern="1200"/>
          </a:p>
        </p:txBody>
      </p:sp>
      <p:sp>
        <p:nvSpPr>
          <p:cNvPr id="15" name="Freeform 14"/>
          <p:cNvSpPr/>
          <p:nvPr/>
        </p:nvSpPr>
        <p:spPr>
          <a:xfrm>
            <a:off x="1352552" y="2088657"/>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Views</a:t>
            </a:r>
            <a:endParaRPr lang="en-US" sz="1900" kern="1200" dirty="0"/>
          </a:p>
        </p:txBody>
      </p:sp>
      <p:sp>
        <p:nvSpPr>
          <p:cNvPr id="16" name="Freeform 15"/>
          <p:cNvSpPr/>
          <p:nvPr/>
        </p:nvSpPr>
        <p:spPr>
          <a:xfrm>
            <a:off x="3547111" y="2786665"/>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locating &amp; injecting filters</a:t>
            </a:r>
            <a:endParaRPr lang="en-US" sz="1400" kern="1200"/>
          </a:p>
        </p:txBody>
      </p:sp>
      <p:sp>
        <p:nvSpPr>
          <p:cNvPr id="18" name="Freeform 17"/>
          <p:cNvSpPr/>
          <p:nvPr/>
        </p:nvSpPr>
        <p:spPr>
          <a:xfrm>
            <a:off x="1352552" y="2743801"/>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smtClean="0"/>
              <a:t>Action Filters</a:t>
            </a:r>
            <a:endParaRPr lang="en-US" sz="1900" kern="1200"/>
          </a:p>
        </p:txBody>
      </p:sp>
      <p:sp>
        <p:nvSpPr>
          <p:cNvPr id="19" name="Freeform 18"/>
          <p:cNvSpPr/>
          <p:nvPr/>
        </p:nvSpPr>
        <p:spPr>
          <a:xfrm>
            <a:off x="3547111" y="3441808"/>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0" name="Freeform 19"/>
          <p:cNvSpPr/>
          <p:nvPr/>
        </p:nvSpPr>
        <p:spPr>
          <a:xfrm>
            <a:off x="1352552" y="3398945"/>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Model Binders</a:t>
            </a:r>
            <a:endParaRPr lang="en-US" sz="1900" kern="1200" dirty="0"/>
          </a:p>
        </p:txBody>
      </p:sp>
      <p:sp>
        <p:nvSpPr>
          <p:cNvPr id="21" name="Freeform 20"/>
          <p:cNvSpPr/>
          <p:nvPr/>
        </p:nvSpPr>
        <p:spPr>
          <a:xfrm>
            <a:off x="3547111" y="4096953"/>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2" name="Freeform 21"/>
          <p:cNvSpPr/>
          <p:nvPr/>
        </p:nvSpPr>
        <p:spPr>
          <a:xfrm>
            <a:off x="1352552" y="4054089"/>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smtClean="0"/>
              <a:t>Value Providers</a:t>
            </a:r>
            <a:endParaRPr lang="en-US" sz="1900" kern="1200"/>
          </a:p>
        </p:txBody>
      </p:sp>
      <p:sp>
        <p:nvSpPr>
          <p:cNvPr id="23" name="Freeform 22"/>
          <p:cNvSpPr/>
          <p:nvPr/>
        </p:nvSpPr>
        <p:spPr>
          <a:xfrm>
            <a:off x="3547111" y="4752097"/>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4" name="Freeform 23"/>
          <p:cNvSpPr/>
          <p:nvPr/>
        </p:nvSpPr>
        <p:spPr>
          <a:xfrm>
            <a:off x="1352552" y="4709233"/>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Validation Providers</a:t>
            </a:r>
            <a:endParaRPr lang="en-US" sz="1900" kern="1200" dirty="0"/>
          </a:p>
        </p:txBody>
      </p:sp>
      <p:sp>
        <p:nvSpPr>
          <p:cNvPr id="25" name="Freeform 24"/>
          <p:cNvSpPr/>
          <p:nvPr/>
        </p:nvSpPr>
        <p:spPr>
          <a:xfrm>
            <a:off x="3547111" y="5407241"/>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6" name="Freeform 25"/>
          <p:cNvSpPr/>
          <p:nvPr/>
        </p:nvSpPr>
        <p:spPr>
          <a:xfrm>
            <a:off x="1352552" y="5364377"/>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Model metadata Providers</a:t>
            </a:r>
            <a:endParaRPr lang="en-US" sz="1900" kern="1200" dirty="0"/>
          </a:p>
        </p:txBody>
      </p:sp>
    </p:spTree>
    <p:extLst>
      <p:ext uri="{BB962C8B-B14F-4D97-AF65-F5344CB8AC3E}">
        <p14:creationId xmlns:p14="http://schemas.microsoft.com/office/powerpoint/2010/main" val="254432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Routing</a:t>
            </a:r>
            <a:endParaRPr lang="en-US" dirty="0">
              <a:solidFill>
                <a:schemeClr val="accent2"/>
              </a:solidFill>
            </a:endParaRPr>
          </a:p>
        </p:txBody>
      </p:sp>
      <p:sp>
        <p:nvSpPr>
          <p:cNvPr id="2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Handles the incoming request</a:t>
            </a:r>
          </a:p>
          <a:p>
            <a:r>
              <a:rPr lang="en-US" sz="2400" dirty="0" smtClean="0"/>
              <a:t>Maps to controller and action</a:t>
            </a:r>
            <a:endParaRPr lang="en-US" sz="2400" dirty="0"/>
          </a:p>
          <a:p>
            <a:r>
              <a:rPr lang="en-US" sz="2400" dirty="0" smtClean="0"/>
              <a:t>Can get crazy complex</a:t>
            </a:r>
            <a:endParaRPr lang="en-US" sz="2100" dirty="0" smtClean="0"/>
          </a:p>
          <a:p>
            <a:pPr lvl="1"/>
            <a:endParaRPr lang="en-US" sz="2100" dirty="0" smtClean="0"/>
          </a:p>
          <a:p>
            <a:pPr lvl="1"/>
            <a:endParaRPr lang="en-US" sz="2100" dirty="0" smtClean="0"/>
          </a:p>
        </p:txBody>
      </p:sp>
      <p:pic>
        <p:nvPicPr>
          <p:cNvPr id="2" name="Picture 2" descr="http://ciscorouting.com/routing_eng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734" y="3098799"/>
            <a:ext cx="4331129" cy="294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88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Testing your Routes</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37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Controller</a:t>
            </a:r>
            <a:endParaRPr lang="en-US" dirty="0">
              <a:solidFill>
                <a:schemeClr val="accent2"/>
              </a:solidFill>
            </a:endParaRPr>
          </a:p>
        </p:txBody>
      </p:sp>
      <p:sp>
        <p:nvSpPr>
          <p:cNvPr id="2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Thin and light weight</a:t>
            </a:r>
          </a:p>
          <a:p>
            <a:r>
              <a:rPr lang="en-US" sz="2400" dirty="0" smtClean="0"/>
              <a:t>Loosely coupled</a:t>
            </a:r>
            <a:endParaRPr lang="en-US" sz="2400" dirty="0"/>
          </a:p>
          <a:p>
            <a:r>
              <a:rPr lang="en-US" sz="2400" dirty="0" smtClean="0"/>
              <a:t>Things to test:</a:t>
            </a:r>
          </a:p>
          <a:p>
            <a:pPr lvl="1"/>
            <a:r>
              <a:rPr lang="en-US" sz="2100" dirty="0" smtClean="0"/>
              <a:t>Takes correct action</a:t>
            </a:r>
          </a:p>
          <a:p>
            <a:pPr lvl="1"/>
            <a:r>
              <a:rPr lang="en-US" sz="2100" dirty="0" smtClean="0"/>
              <a:t>Includes the right stuff</a:t>
            </a:r>
          </a:p>
          <a:p>
            <a:pPr lvl="1"/>
            <a:endParaRPr lang="en-US" sz="2100" dirty="0" smtClean="0"/>
          </a:p>
          <a:p>
            <a:pPr lvl="1"/>
            <a:endParaRPr lang="en-US" sz="2100" dirty="0" smtClean="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796" y="3076575"/>
            <a:ext cx="250507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878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Isolating and Testing a Controller</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90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WatiN: Automated UI Testing</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endParaRPr lang="en-US" sz="2400" dirty="0" smtClean="0"/>
          </a:p>
          <a:p>
            <a:endParaRPr lang="en-US" sz="2400" dirty="0" smtClean="0"/>
          </a:p>
          <a:p>
            <a:endParaRPr lang="en-US" sz="2400" dirty="0" smtClean="0"/>
          </a:p>
          <a:p>
            <a:endParaRPr lang="en-US" sz="2400" dirty="0" smtClean="0"/>
          </a:p>
        </p:txBody>
      </p:sp>
      <p:sp>
        <p:nvSpPr>
          <p:cNvPr id="4"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Automate the browser from your tests</a:t>
            </a:r>
          </a:p>
          <a:p>
            <a:r>
              <a:rPr lang="en-US" sz="2400" dirty="0" smtClean="0"/>
              <a:t>Supports IE and </a:t>
            </a:r>
            <a:r>
              <a:rPr lang="en-US" sz="2400" dirty="0" err="1" smtClean="0"/>
              <a:t>FireFox</a:t>
            </a:r>
            <a:endParaRPr lang="en-US" sz="2400" dirty="0" smtClean="0"/>
          </a:p>
          <a:p>
            <a:r>
              <a:rPr lang="en-US" sz="2400" dirty="0" smtClean="0"/>
              <a:t>Allows you test</a:t>
            </a:r>
          </a:p>
          <a:p>
            <a:pPr lvl="1"/>
            <a:r>
              <a:rPr lang="en-US" sz="2100" dirty="0" smtClean="0"/>
              <a:t>Navigation</a:t>
            </a:r>
          </a:p>
          <a:p>
            <a:pPr lvl="1"/>
            <a:r>
              <a:rPr lang="en-US" sz="2100" dirty="0" smtClean="0"/>
              <a:t>Display logic (visible, </a:t>
            </a:r>
            <a:r>
              <a:rPr lang="en-US" sz="2100" dirty="0" err="1" smtClean="0"/>
              <a:t>etc</a:t>
            </a:r>
            <a:r>
              <a:rPr lang="en-US" sz="2100" dirty="0" smtClean="0"/>
              <a:t>)</a:t>
            </a:r>
          </a:p>
          <a:p>
            <a:pPr lvl="1"/>
            <a:r>
              <a:rPr lang="en-US" sz="2100" dirty="0" smtClean="0"/>
              <a:t>Dialogs</a:t>
            </a:r>
            <a:endParaRPr lang="en-US" sz="2100" dirty="0"/>
          </a:p>
          <a:p>
            <a:r>
              <a:rPr lang="en-US" sz="2400" dirty="0" smtClean="0"/>
              <a:t>Free</a:t>
            </a:r>
            <a:endParaRPr lang="en-US" sz="2100" dirty="0" smtClean="0"/>
          </a:p>
          <a:p>
            <a:pPr lvl="1"/>
            <a:endParaRPr lang="en-US" sz="2100" dirty="0" smtClean="0"/>
          </a:p>
          <a:p>
            <a:pPr lvl="1"/>
            <a:endParaRPr lang="en-US" sz="2100" dirty="0" smtClean="0"/>
          </a:p>
        </p:txBody>
      </p:sp>
    </p:spTree>
    <p:extLst>
      <p:ext uri="{BB962C8B-B14F-4D97-AF65-F5344CB8AC3E}">
        <p14:creationId xmlns:p14="http://schemas.microsoft.com/office/powerpoint/2010/main" val="11224836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eformimmigrationforamerica.org/blog/wp-content/uploads/popqui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859" y="1358266"/>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4351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WatiN</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80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Slides and demos on GitHub</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r>
              <a:rPr lang="en-US" sz="2400" dirty="0" smtClean="0">
                <a:hlinkClick r:id="rId3"/>
              </a:rPr>
              <a:t>http://www.github.com/kburnell/TestDrivingASP.NETMVC</a:t>
            </a:r>
            <a:endParaRPr lang="en-US" sz="2400" dirty="0" smtClean="0"/>
          </a:p>
          <a:p>
            <a:endParaRPr lang="en-US" sz="2400" dirty="0" smtClean="0"/>
          </a:p>
        </p:txBody>
      </p:sp>
      <p:pic>
        <p:nvPicPr>
          <p:cNvPr id="2" name="Picture 2" descr="https://github.com/github/media/blob/master/logos/github_logo_social_coding_outlined.png?raw=tr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0840" y="5168909"/>
            <a:ext cx="2016155" cy="89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0770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Other Resources</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r>
              <a:rPr lang="en-US" sz="2400" dirty="0" smtClean="0"/>
              <a:t>Test Driven Development: By Example (Kent Beck)</a:t>
            </a:r>
          </a:p>
          <a:p>
            <a:r>
              <a:rPr lang="en-US" sz="2400" dirty="0" smtClean="0"/>
              <a:t>The Art of Unit Testing (Roy </a:t>
            </a:r>
            <a:r>
              <a:rPr lang="en-US" sz="2400" dirty="0" err="1" smtClean="0"/>
              <a:t>Osherove</a:t>
            </a:r>
            <a:r>
              <a:rPr lang="en-US" sz="2400" dirty="0" smtClean="0"/>
              <a:t>)</a:t>
            </a:r>
          </a:p>
          <a:p>
            <a:r>
              <a:rPr lang="en-US" sz="2400" dirty="0" smtClean="0"/>
              <a:t>Roy </a:t>
            </a:r>
            <a:r>
              <a:rPr lang="en-US" sz="2400" dirty="0" err="1" smtClean="0"/>
              <a:t>Osherove’s</a:t>
            </a:r>
            <a:r>
              <a:rPr lang="en-US" sz="2400" dirty="0" smtClean="0"/>
              <a:t> Blog (</a:t>
            </a:r>
            <a:r>
              <a:rPr lang="en-US" sz="2400" dirty="0" smtClean="0">
                <a:hlinkClick r:id="rId3"/>
              </a:rPr>
              <a:t>http://www.osherove.com</a:t>
            </a:r>
            <a:r>
              <a:rPr lang="en-US" sz="2400" dirty="0" smtClean="0"/>
              <a:t>)</a:t>
            </a:r>
          </a:p>
          <a:p>
            <a:r>
              <a:rPr lang="en-US" sz="2400" dirty="0" smtClean="0"/>
              <a:t>My Website (</a:t>
            </a:r>
            <a:r>
              <a:rPr lang="en-US" sz="2400" dirty="0" smtClean="0">
                <a:hlinkClick r:id="rId4"/>
              </a:rPr>
              <a:t>http://www.dotnetdevdude.com</a:t>
            </a:r>
            <a:r>
              <a:rPr lang="en-US" sz="2400" dirty="0" smtClean="0"/>
              <a:t>)</a:t>
            </a:r>
          </a:p>
          <a:p>
            <a:r>
              <a:rPr lang="en-US" sz="2400" dirty="0" smtClean="0"/>
              <a:t>MSDN</a:t>
            </a:r>
            <a:r>
              <a:rPr lang="en-US" sz="2400" dirty="0"/>
              <a:t>: Test-Driving ASP.NET MVC (</a:t>
            </a:r>
            <a:r>
              <a:rPr lang="en-US" sz="2400" dirty="0">
                <a:hlinkClick r:id="rId5"/>
              </a:rPr>
              <a:t>http://</a:t>
            </a:r>
            <a:r>
              <a:rPr lang="en-US" sz="2400" dirty="0" smtClean="0">
                <a:hlinkClick r:id="rId5"/>
              </a:rPr>
              <a:t>bit.ly/MO0zXU</a:t>
            </a:r>
            <a:r>
              <a:rPr lang="en-US" sz="2400" dirty="0" smtClean="0"/>
              <a:t>) </a:t>
            </a:r>
          </a:p>
        </p:txBody>
      </p:sp>
    </p:spTree>
    <p:extLst>
      <p:ext uri="{BB962C8B-B14F-4D97-AF65-F5344CB8AC3E}">
        <p14:creationId xmlns:p14="http://schemas.microsoft.com/office/powerpoint/2010/main" val="1338483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Tools I Used and/or Talked About</a:t>
            </a:r>
            <a:endParaRPr lang="en-US" dirty="0">
              <a:solidFill>
                <a:schemeClr val="accent2"/>
              </a:solidFill>
            </a:endParaRPr>
          </a:p>
        </p:txBody>
      </p:sp>
      <p:sp>
        <p:nvSpPr>
          <p:cNvPr id="6" name="Content Placeholder 4"/>
          <p:cNvSpPr>
            <a:spLocks noGrp="1"/>
          </p:cNvSpPr>
          <p:nvPr>
            <p:ph idx="1"/>
          </p:nvPr>
        </p:nvSpPr>
        <p:spPr>
          <a:xfrm>
            <a:off x="481013" y="1433515"/>
            <a:ext cx="8761413" cy="4700955"/>
          </a:xfrm>
        </p:spPr>
        <p:txBody>
          <a:bodyPr/>
          <a:lstStyle/>
          <a:p>
            <a:r>
              <a:rPr lang="en-US" sz="2400" dirty="0" smtClean="0"/>
              <a:t>NuGet (</a:t>
            </a:r>
            <a:r>
              <a:rPr lang="en-US" sz="2000" dirty="0" smtClean="0">
                <a:hlinkClick r:id="rId3"/>
              </a:rPr>
              <a:t>http://www.nuget.org</a:t>
            </a:r>
            <a:r>
              <a:rPr lang="en-US" sz="2400" dirty="0" smtClean="0"/>
              <a:t>)</a:t>
            </a:r>
          </a:p>
          <a:p>
            <a:r>
              <a:rPr lang="en-US" sz="2400" dirty="0" err="1"/>
              <a:t>ReSharper</a:t>
            </a:r>
            <a:r>
              <a:rPr lang="en-US" sz="2800" dirty="0"/>
              <a:t> (</a:t>
            </a:r>
            <a:r>
              <a:rPr lang="en-US" sz="2000" dirty="0">
                <a:hlinkClick r:id="rId4"/>
              </a:rPr>
              <a:t>http://www.jetbrains.com/resharper</a:t>
            </a:r>
            <a:r>
              <a:rPr lang="en-US" sz="2000" dirty="0" smtClean="0">
                <a:hlinkClick r:id="rId4"/>
              </a:rPr>
              <a:t>/</a:t>
            </a:r>
            <a:r>
              <a:rPr lang="en-US" sz="2800" dirty="0" smtClean="0"/>
              <a:t>)</a:t>
            </a:r>
            <a:endParaRPr lang="en-US" sz="2400" dirty="0" smtClean="0"/>
          </a:p>
          <a:p>
            <a:r>
              <a:rPr lang="en-US" sz="2400" dirty="0" smtClean="0"/>
              <a:t>Should Assertion Library (</a:t>
            </a:r>
            <a:r>
              <a:rPr lang="en-US" sz="2000" dirty="0">
                <a:hlinkClick r:id="rId5"/>
              </a:rPr>
              <a:t>http://</a:t>
            </a:r>
            <a:r>
              <a:rPr lang="en-US" sz="2000" dirty="0" smtClean="0">
                <a:hlinkClick r:id="rId5"/>
              </a:rPr>
              <a:t>should.codeplex.com</a:t>
            </a:r>
            <a:r>
              <a:rPr lang="en-US" sz="2400" dirty="0" smtClean="0"/>
              <a:t>)</a:t>
            </a:r>
          </a:p>
          <a:p>
            <a:r>
              <a:rPr lang="en-US" sz="2400" dirty="0" smtClean="0"/>
              <a:t>RhinoMocks (</a:t>
            </a:r>
            <a:r>
              <a:rPr lang="en-US" sz="2000" dirty="0">
                <a:hlinkClick r:id="rId6"/>
              </a:rPr>
              <a:t>http://</a:t>
            </a:r>
            <a:r>
              <a:rPr lang="en-US" sz="2000" dirty="0" smtClean="0">
                <a:hlinkClick r:id="rId6"/>
              </a:rPr>
              <a:t>hibernatingrhinos.com/open-source/rhino-mocks</a:t>
            </a:r>
            <a:endParaRPr lang="en-US" sz="2400" dirty="0" smtClean="0"/>
          </a:p>
          <a:p>
            <a:r>
              <a:rPr lang="en-US" sz="2400" dirty="0" smtClean="0"/>
              <a:t>StructureMap (</a:t>
            </a:r>
            <a:r>
              <a:rPr lang="en-US" sz="2000" dirty="0" smtClean="0">
                <a:hlinkClick r:id="rId7"/>
              </a:rPr>
              <a:t>http://www.structuremap.net</a:t>
            </a:r>
            <a:r>
              <a:rPr lang="en-US" sz="2000" dirty="0" smtClean="0"/>
              <a:t>)</a:t>
            </a:r>
          </a:p>
          <a:p>
            <a:r>
              <a:rPr lang="en-US" sz="2400" dirty="0" err="1" smtClean="0"/>
              <a:t>MvcContrib</a:t>
            </a:r>
            <a:r>
              <a:rPr lang="en-US" sz="2400" dirty="0" smtClean="0"/>
              <a:t> (</a:t>
            </a:r>
            <a:r>
              <a:rPr lang="en-US" sz="2000" dirty="0">
                <a:hlinkClick r:id="rId8"/>
              </a:rPr>
              <a:t>http://mvccontrib.codeplex.com</a:t>
            </a:r>
            <a:r>
              <a:rPr lang="en-US" sz="2000" dirty="0" smtClean="0">
                <a:hlinkClick r:id="rId8"/>
              </a:rPr>
              <a:t>/</a:t>
            </a:r>
            <a:r>
              <a:rPr lang="en-US" sz="2000" dirty="0" smtClean="0"/>
              <a:t>)</a:t>
            </a:r>
          </a:p>
          <a:p>
            <a:r>
              <a:rPr lang="en-US" sz="2400" dirty="0" smtClean="0"/>
              <a:t>WatiN (</a:t>
            </a:r>
            <a:r>
              <a:rPr lang="en-US" sz="2000" dirty="0" smtClean="0">
                <a:hlinkClick r:id="rId9"/>
              </a:rPr>
              <a:t>http://www.watin.org</a:t>
            </a:r>
            <a:r>
              <a:rPr lang="en-US" sz="2000" dirty="0" smtClean="0"/>
              <a:t>)</a:t>
            </a:r>
            <a:endParaRPr lang="en-US" sz="2000" dirty="0"/>
          </a:p>
          <a:p>
            <a:pPr marL="0" indent="0">
              <a:buNone/>
            </a:pPr>
            <a:endParaRPr lang="en-US" sz="2000" dirty="0" smtClean="0"/>
          </a:p>
          <a:p>
            <a:endParaRPr lang="en-US" sz="2000" dirty="0"/>
          </a:p>
          <a:p>
            <a:endParaRPr lang="en-US" sz="2000" dirty="0" smtClean="0"/>
          </a:p>
        </p:txBody>
      </p:sp>
    </p:spTree>
    <p:extLst>
      <p:ext uri="{BB962C8B-B14F-4D97-AF65-F5344CB8AC3E}">
        <p14:creationId xmlns:p14="http://schemas.microsoft.com/office/powerpoint/2010/main" val="19939660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714" y="981075"/>
            <a:ext cx="7720012"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17427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a:spLocks noChangeArrowheads="1"/>
          </p:cNvSpPr>
          <p:nvPr/>
        </p:nvSpPr>
        <p:spPr bwMode="auto">
          <a:xfrm>
            <a:off x="557213" y="2630488"/>
            <a:ext cx="8245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Twitter</a:t>
            </a:r>
            <a:r>
              <a:rPr lang="en-US" sz="3200" dirty="0" smtClean="0">
                <a:latin typeface="+mn-lt"/>
              </a:rPr>
              <a:t>:		@</a:t>
            </a:r>
            <a:r>
              <a:rPr lang="en-US" sz="3200" dirty="0" err="1">
                <a:latin typeface="+mn-lt"/>
              </a:rPr>
              <a:t>keburnell</a:t>
            </a:r>
            <a:endParaRPr lang="en-US" sz="3200" dirty="0">
              <a:latin typeface="+mn-lt"/>
            </a:endParaRPr>
          </a:p>
        </p:txBody>
      </p:sp>
      <p:sp>
        <p:nvSpPr>
          <p:cNvPr id="4" name="TextBox 5"/>
          <p:cNvSpPr txBox="1">
            <a:spLocks noChangeArrowheads="1"/>
          </p:cNvSpPr>
          <p:nvPr/>
        </p:nvSpPr>
        <p:spPr bwMode="auto">
          <a:xfrm>
            <a:off x="557213" y="3654425"/>
            <a:ext cx="82454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Blog:          </a:t>
            </a:r>
            <a:r>
              <a:rPr lang="en-US" sz="3200" dirty="0" smtClean="0">
                <a:latin typeface="+mn-lt"/>
              </a:rPr>
              <a:t>	DotNetDevDude.com</a:t>
            </a:r>
            <a:endParaRPr lang="en-US" sz="3200" dirty="0">
              <a:latin typeface="+mn-lt"/>
            </a:endParaRPr>
          </a:p>
        </p:txBody>
      </p:sp>
      <p:sp>
        <p:nvSpPr>
          <p:cNvPr id="5" name="TextBox 5"/>
          <p:cNvSpPr txBox="1">
            <a:spLocks noChangeArrowheads="1"/>
          </p:cNvSpPr>
          <p:nvPr/>
        </p:nvSpPr>
        <p:spPr bwMode="auto">
          <a:xfrm>
            <a:off x="557213" y="4679950"/>
            <a:ext cx="8245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Email:   </a:t>
            </a:r>
            <a:r>
              <a:rPr lang="en-US" sz="3200" dirty="0" smtClean="0">
                <a:latin typeface="+mn-lt"/>
              </a:rPr>
              <a:t>		keith@DotNetDevDude.com</a:t>
            </a:r>
            <a:endParaRPr lang="en-US" sz="3200" dirty="0">
              <a:latin typeface="+mn-lt"/>
            </a:endParaRPr>
          </a:p>
        </p:txBody>
      </p:sp>
      <p:sp>
        <p:nvSpPr>
          <p:cNvPr id="6" name="TextBox 1"/>
          <p:cNvSpPr txBox="1">
            <a:spLocks noChangeArrowheads="1"/>
          </p:cNvSpPr>
          <p:nvPr/>
        </p:nvSpPr>
        <p:spPr bwMode="auto">
          <a:xfrm>
            <a:off x="557213" y="595313"/>
            <a:ext cx="8245475"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ctr">
              <a:defRPr/>
            </a:pPr>
            <a:r>
              <a:rPr lang="en-US" sz="4800" u="sng" dirty="0" smtClean="0">
                <a:latin typeface="+mn-lt"/>
              </a:rPr>
              <a:t>Thank You!</a:t>
            </a:r>
          </a:p>
          <a:p>
            <a:pPr algn="ctr">
              <a:defRPr/>
            </a:pPr>
            <a:r>
              <a:rPr lang="en-US" sz="4000" dirty="0" smtClean="0">
                <a:solidFill>
                  <a:schemeClr val="accent4">
                    <a:lumMod val="90000"/>
                  </a:schemeClr>
                </a:solidFill>
                <a:latin typeface="+mn-lt"/>
              </a:rPr>
              <a:t>Questions?</a:t>
            </a:r>
          </a:p>
        </p:txBody>
      </p:sp>
    </p:spTree>
    <p:extLst>
      <p:ext uri="{BB962C8B-B14F-4D97-AF65-F5344CB8AC3E}">
        <p14:creationId xmlns:p14="http://schemas.microsoft.com/office/powerpoint/2010/main" val="24759505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kennybodanis.com/.a/6a015432cb00d8970c01630156a4cb970d-320w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488" y="1560513"/>
            <a:ext cx="2828925"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571500" y="381000"/>
            <a:ext cx="8534399" cy="941388"/>
          </a:xfrm>
        </p:spPr>
        <p:txBody>
          <a:bodyPr/>
          <a:lstStyle/>
          <a:p>
            <a:pPr marL="0" indent="0"/>
            <a:r>
              <a:rPr lang="en-US" dirty="0">
                <a:sym typeface="Wingdings" pitchFamily="2" charset="2"/>
              </a:rPr>
              <a:t>Ever have to deal with </a:t>
            </a:r>
            <a:r>
              <a:rPr lang="en-US" b="1" dirty="0">
                <a:sym typeface="Wingdings" pitchFamily="2" charset="2"/>
              </a:rPr>
              <a:t>Spaghetti Code?</a:t>
            </a:r>
          </a:p>
        </p:txBody>
      </p:sp>
    </p:spTree>
    <p:extLst>
      <p:ext uri="{BB962C8B-B14F-4D97-AF65-F5344CB8AC3E}">
        <p14:creationId xmlns:p14="http://schemas.microsoft.com/office/powerpoint/2010/main" val="412972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dilbert.com/dyn/str_strip/000000000/00000000/0000000/000000/00000/1000/400/1438/1438.stri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066" y="1885950"/>
            <a:ext cx="7224319" cy="224631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Grp="1" noChangeArrowheads="1"/>
          </p:cNvSpPr>
          <p:nvPr>
            <p:ph type="title"/>
          </p:nvPr>
        </p:nvSpPr>
        <p:spPr>
          <a:xfrm>
            <a:off x="571500" y="381000"/>
            <a:ext cx="8534399" cy="941388"/>
          </a:xfrm>
        </p:spPr>
        <p:txBody>
          <a:bodyPr/>
          <a:lstStyle/>
          <a:p>
            <a:pPr marL="0" indent="0"/>
            <a:r>
              <a:rPr lang="en-US" dirty="0">
                <a:sym typeface="Wingdings" pitchFamily="2" charset="2"/>
              </a:rPr>
              <a:t>Ever </a:t>
            </a:r>
            <a:r>
              <a:rPr lang="en-US" dirty="0" smtClean="0">
                <a:sym typeface="Wingdings" pitchFamily="2" charset="2"/>
              </a:rPr>
              <a:t>inherit </a:t>
            </a:r>
            <a:r>
              <a:rPr lang="en-US" b="1" dirty="0" smtClean="0">
                <a:sym typeface="Wingdings" pitchFamily="2" charset="2"/>
              </a:rPr>
              <a:t>Legacy Code?</a:t>
            </a:r>
            <a:endParaRPr lang="en-US" b="1" dirty="0">
              <a:sym typeface="Wingdings" pitchFamily="2" charset="2"/>
            </a:endParaRPr>
          </a:p>
        </p:txBody>
      </p:sp>
    </p:spTree>
    <p:extLst>
      <p:ext uri="{BB962C8B-B14F-4D97-AF65-F5344CB8AC3E}">
        <p14:creationId xmlns:p14="http://schemas.microsoft.com/office/powerpoint/2010/main" val="233916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581025" y="5324475"/>
            <a:ext cx="8620125" cy="739775"/>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lgn="ctr">
              <a:buNone/>
            </a:pPr>
            <a:endParaRPr lang="en-US" dirty="0" smtClean="0">
              <a:sym typeface="Wingdings" pitchFamily="2" charset="2"/>
            </a:endParaRPr>
          </a:p>
        </p:txBody>
      </p:sp>
      <p:pic>
        <p:nvPicPr>
          <p:cNvPr id="6146" name="Picture 2" descr="http://1.bp.blogspot.com/-OdbE80H9XmI/Th8APPuXNBI/AAAAAAAAACs/Fw_EMoQYyo8/s1600/Fea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828" y="1962150"/>
            <a:ext cx="2742795" cy="24431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571500" y="685800"/>
            <a:ext cx="8534399" cy="941388"/>
          </a:xfrm>
        </p:spPr>
        <p:txBody>
          <a:bodyPr/>
          <a:lstStyle/>
          <a:p>
            <a:r>
              <a:rPr lang="en-US" dirty="0" smtClean="0">
                <a:sym typeface="Wingdings" pitchFamily="2" charset="2"/>
              </a:rPr>
              <a:t>Ever scared to make changes?</a:t>
            </a:r>
            <a:r>
              <a:rPr lang="en-US" dirty="0">
                <a:sym typeface="Wingdings" pitchFamily="2" charset="2"/>
              </a:rPr>
              <a:t/>
            </a:r>
            <a:br>
              <a:rPr lang="en-US" dirty="0">
                <a:sym typeface="Wingdings" pitchFamily="2" charset="2"/>
              </a:rPr>
            </a:br>
            <a:endParaRPr lang="en-US" b="1" dirty="0">
              <a:sym typeface="Wingdings" pitchFamily="2" charset="2"/>
            </a:endParaRPr>
          </a:p>
        </p:txBody>
      </p:sp>
    </p:spTree>
    <p:extLst>
      <p:ext uri="{BB962C8B-B14F-4D97-AF65-F5344CB8AC3E}">
        <p14:creationId xmlns:p14="http://schemas.microsoft.com/office/powerpoint/2010/main" val="42393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377370" y="466725"/>
            <a:ext cx="9463314" cy="941388"/>
          </a:xfrm>
        </p:spPr>
        <p:txBody>
          <a:bodyPr/>
          <a:lstStyle/>
          <a:p>
            <a:pPr>
              <a:defRPr/>
            </a:pPr>
            <a:r>
              <a:rPr lang="en-US" dirty="0" smtClean="0"/>
              <a:t>If you answered yes to any of those questions</a:t>
            </a:r>
          </a:p>
        </p:txBody>
      </p:sp>
      <p:pic>
        <p:nvPicPr>
          <p:cNvPr id="8194" name="Picture 2" descr="http://2.bp.blogspot.com/-E8tq-cNBWoo/TwHfcugvg6I/AAAAAAAAAnM/q0qQFD-ewy0/s1600/y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626" y="1935162"/>
            <a:ext cx="4267200" cy="32004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bwMode="auto">
          <a:xfrm>
            <a:off x="529770" y="5135563"/>
            <a:ext cx="8672287" cy="941388"/>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pPr algn="ctr">
              <a:defRPr/>
            </a:pPr>
            <a:r>
              <a:rPr lang="en-US" dirty="0" smtClean="0"/>
              <a:t>Then…</a:t>
            </a:r>
          </a:p>
        </p:txBody>
      </p:sp>
    </p:spTree>
    <p:extLst>
      <p:ext uri="{BB962C8B-B14F-4D97-AF65-F5344CB8AC3E}">
        <p14:creationId xmlns:p14="http://schemas.microsoft.com/office/powerpoint/2010/main" val="280055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KB_SkylineTemplate">
  <a:themeElements>
    <a:clrScheme name="Skylin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kylin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kylin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kyline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kyline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kyline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kyline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kyline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kyline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kyline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kyline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kyline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kyline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kyline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D2E750987EE2543B234B3A674D6BE3D" ma:contentTypeVersion="105" ma:contentTypeDescription="Create a new document." ma:contentTypeScope="" ma:versionID="62fa037737ae31885dcb260bd5c7d1f2">
  <xsd:schema xmlns:xsd="http://www.w3.org/2001/XMLSchema" xmlns:xs="http://www.w3.org/2001/XMLSchema" xmlns:p="http://schemas.microsoft.com/office/2006/metadata/properties" xmlns:ns2="1e37aee8-73ad-441e-bced-8b530ad9291b" xmlns:ns3="52ad97b0-86c1-49b5-b544-c488bf38e7c0" targetNamespace="http://schemas.microsoft.com/office/2006/metadata/properties" ma:root="true" ma:fieldsID="ce0d2501b4c25830d7e1734de94951c7" ns2:_="" ns3:_="">
    <xsd:import namespace="1e37aee8-73ad-441e-bced-8b530ad9291b"/>
    <xsd:import namespace="52ad97b0-86c1-49b5-b544-c488bf38e7c0"/>
    <xsd:element name="properties">
      <xsd:complexType>
        <xsd:sequence>
          <xsd:element name="documentManagement">
            <xsd:complexType>
              <xsd:all>
                <xsd:element ref="ns2:Description0"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37aee8-73ad-441e-bced-8b530ad9291b"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2ad97b0-86c1-49b5-b544-c488bf38e7c0" elementFormDefault="qualified">
    <xsd:import namespace="http://schemas.microsoft.com/office/2006/documentManagement/types"/>
    <xsd:import namespace="http://schemas.microsoft.com/office/infopath/2007/PartnerControls"/>
    <xsd:element name="_dlc_DocId" ma:index="9" nillable="true" ma:displayName="Document ID Value" ma:description="The value of the document ID assigned to this item." ma:internalName="_dlc_DocId" ma:readOnly="true">
      <xsd:simpleType>
        <xsd:restriction base="dms:Text"/>
      </xsd:simpleType>
    </xsd:element>
    <xsd:element name="_dlc_DocIdUrl" ma:index="1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escription0 xmlns="1e37aee8-73ad-441e-bced-8b530ad9291b">PowerPoint template with Microsoft Partner Network logo on it.</Description0>
    <_dlc_DocId xmlns="52ad97b0-86c1-49b5-b544-c488bf38e7c0">SAZVWXQSR7YH-3011-7</_dlc_DocId>
    <_dlc_DocIdUrl xmlns="52ad97b0-86c1-49b5-b544-c488bf38e7c0">
      <Url>https://my.skylinetechnologies.com/Support/SalesMarketingCenter/branding/_layouts/DocIdRedir.aspx?ID=SAZVWXQSR7YH-3011-7</Url>
      <Description>SAZVWXQSR7YH-3011-7</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B6DBE1C9-0895-41F8-89A3-98DC40E912B0}">
  <ds:schemaRefs>
    <ds:schemaRef ds:uri="http://schemas.microsoft.com/sharepoint/v3/contenttype/forms"/>
  </ds:schemaRefs>
</ds:datastoreItem>
</file>

<file path=customXml/itemProps2.xml><?xml version="1.0" encoding="utf-8"?>
<ds:datastoreItem xmlns:ds="http://schemas.openxmlformats.org/officeDocument/2006/customXml" ds:itemID="{B03FC495-EB61-4A2C-B8E7-345CEB92DF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37aee8-73ad-441e-bced-8b530ad9291b"/>
    <ds:schemaRef ds:uri="52ad97b0-86c1-49b5-b544-c488bf38e7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F5040E5-4564-49C1-9147-56F1700A1C56}">
  <ds:schemaRefs>
    <ds:schemaRef ds:uri="http://schemas.microsoft.com/office/2006/documentManagement/types"/>
    <ds:schemaRef ds:uri="http://www.w3.org/XML/1998/namespace"/>
    <ds:schemaRef ds:uri="1e37aee8-73ad-441e-bced-8b530ad9291b"/>
    <ds:schemaRef ds:uri="http://purl.org/dc/elements/1.1/"/>
    <ds:schemaRef ds:uri="http://schemas.microsoft.com/office/2006/metadata/properties"/>
    <ds:schemaRef ds:uri="http://schemas.microsoft.com/office/infopath/2007/PartnerControls"/>
    <ds:schemaRef ds:uri="http://purl.org/dc/dcmitype/"/>
    <ds:schemaRef ds:uri="http://purl.org/dc/terms/"/>
    <ds:schemaRef ds:uri="52ad97b0-86c1-49b5-b544-c488bf38e7c0"/>
    <ds:schemaRef ds:uri="http://schemas.openxmlformats.org/package/2006/metadata/core-properties"/>
  </ds:schemaRefs>
</ds:datastoreItem>
</file>

<file path=customXml/itemProps4.xml><?xml version="1.0" encoding="utf-8"?>
<ds:datastoreItem xmlns:ds="http://schemas.openxmlformats.org/officeDocument/2006/customXml" ds:itemID="{0068A067-F354-4585-8169-FC99DA836E1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KB_SkylineTemplate</Template>
  <TotalTime>8685</TotalTime>
  <Words>3121</Words>
  <Application>Microsoft Office PowerPoint</Application>
  <PresentationFormat>Custom</PresentationFormat>
  <Paragraphs>598</Paragraphs>
  <Slides>55</Slides>
  <Notes>55</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KB_SkylineTemplate</vt:lpstr>
      <vt:lpstr>PowerPoint Presentation</vt:lpstr>
      <vt:lpstr>Little about me</vt:lpstr>
      <vt:lpstr>What’s on Tap</vt:lpstr>
      <vt:lpstr>Do I Really Need To Be Doing Test-driven Development?</vt:lpstr>
      <vt:lpstr>PowerPoint Presentation</vt:lpstr>
      <vt:lpstr>Ever have to deal with Spaghetti Code?</vt:lpstr>
      <vt:lpstr>Ever inherit Legacy Code?</vt:lpstr>
      <vt:lpstr>Ever scared to make changes? </vt:lpstr>
      <vt:lpstr>If you answered yes to any of those questions</vt:lpstr>
      <vt:lpstr>PowerPoint Presentation</vt:lpstr>
      <vt:lpstr>Types of testing that are not keys to test-driven development</vt:lpstr>
      <vt:lpstr>Integration Testing</vt:lpstr>
      <vt:lpstr>Regression Testing</vt:lpstr>
      <vt:lpstr>User Acceptance Testing (UAT)</vt:lpstr>
      <vt:lpstr>Performance Testing</vt:lpstr>
      <vt:lpstr>Load Testing</vt:lpstr>
      <vt:lpstr>Stress Testing</vt:lpstr>
      <vt:lpstr>What is Test-driven Development?</vt:lpstr>
      <vt:lpstr>Unit Testing: Key to TDD</vt:lpstr>
      <vt:lpstr>What makes a good Unit Test?</vt:lpstr>
      <vt:lpstr>Important Concepts &amp; Strategies</vt:lpstr>
      <vt:lpstr>PowerPoint Presentation</vt:lpstr>
      <vt:lpstr>Arrange – Act - Assert</vt:lpstr>
      <vt:lpstr>SOLID Principles of Software Development</vt:lpstr>
      <vt:lpstr>Single Responsibility Principle</vt:lpstr>
      <vt:lpstr>Open Closed Principle</vt:lpstr>
      <vt:lpstr>Liskov Substitution Principle</vt:lpstr>
      <vt:lpstr>Interface Segregation Principle</vt:lpstr>
      <vt:lpstr>Dependency Inversion Principle</vt:lpstr>
      <vt:lpstr>Example Solution Layout</vt:lpstr>
      <vt:lpstr>Naming Your Tests</vt:lpstr>
      <vt:lpstr>How I Name My Tests</vt:lpstr>
      <vt:lpstr>Resharper Live Template for Naming Tests</vt:lpstr>
      <vt:lpstr>Dependency Injection (DI)</vt:lpstr>
      <vt:lpstr>Inversion of Control (IoC)</vt:lpstr>
      <vt:lpstr>Non-programming Example of IoC</vt:lpstr>
      <vt:lpstr>What does implementing DI/IoC get me?</vt:lpstr>
      <vt:lpstr>Test Dummies</vt:lpstr>
      <vt:lpstr>Fakes/Stubs</vt:lpstr>
      <vt:lpstr>Mocks</vt:lpstr>
      <vt:lpstr>Benefits of Test Dummies</vt:lpstr>
      <vt:lpstr>PowerPoint Presentation</vt:lpstr>
      <vt:lpstr>Created with Best Practices in Mind</vt:lpstr>
      <vt:lpstr>PowerPoint Presentation</vt:lpstr>
      <vt:lpstr>PowerPoint Presentation</vt:lpstr>
      <vt:lpstr>PowerPoint Presentation</vt:lpstr>
      <vt:lpstr>PowerPoint Presentation</vt:lpstr>
      <vt:lpstr>PowerPoint Presentation</vt:lpstr>
      <vt:lpstr>WatiN: Automated UI Testing</vt:lpstr>
      <vt:lpstr>PowerPoint Presentation</vt:lpstr>
      <vt:lpstr>Slides and demos on GitHub</vt:lpstr>
      <vt:lpstr>Other Resources</vt:lpstr>
      <vt:lpstr>Tools I Used and/or Talked About</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kburnell</dc:creator>
  <cp:lastModifiedBy>kburnell</cp:lastModifiedBy>
  <cp:revision>292</cp:revision>
  <dcterms:created xsi:type="dcterms:W3CDTF">2012-04-03T13:40:37Z</dcterms:created>
  <dcterms:modified xsi:type="dcterms:W3CDTF">2012-07-11T00:24:13Z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Project Phase">
    <vt:lpwstr>5</vt:lpwstr>
  </property>
  <property fmtid="{D5CDD505-2E9C-101B-9397-08002B2CF9AE}" pid="4" name="ContentTypeId">
    <vt:lpwstr>0x0101004D2E750987EE2543B234B3A674D6BE3D</vt:lpwstr>
  </property>
  <property fmtid="{D5CDD505-2E9C-101B-9397-08002B2CF9AE}" pid="5" name="_dlc_DocIdItemGuid">
    <vt:lpwstr>db3611c7-57b8-4268-92ec-f7788c73fd0e</vt:lpwstr>
  </property>
</Properties>
</file>